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51" r:id="rId1"/>
  </p:sldMasterIdLst>
  <p:notesMasterIdLst>
    <p:notesMasterId r:id="rId27"/>
  </p:notesMasterIdLst>
  <p:handoutMasterIdLst>
    <p:handoutMasterId r:id="rId28"/>
  </p:handoutMasterIdLst>
  <p:sldIdLst>
    <p:sldId id="256" r:id="rId2"/>
    <p:sldId id="328" r:id="rId3"/>
    <p:sldId id="329" r:id="rId4"/>
    <p:sldId id="330" r:id="rId5"/>
    <p:sldId id="331" r:id="rId6"/>
    <p:sldId id="332" r:id="rId7"/>
    <p:sldId id="333" r:id="rId8"/>
    <p:sldId id="334" r:id="rId9"/>
    <p:sldId id="335" r:id="rId10"/>
    <p:sldId id="337" r:id="rId11"/>
    <p:sldId id="338" r:id="rId12"/>
    <p:sldId id="339" r:id="rId13"/>
    <p:sldId id="340" r:id="rId14"/>
    <p:sldId id="341" r:id="rId15"/>
    <p:sldId id="342" r:id="rId16"/>
    <p:sldId id="343" r:id="rId17"/>
    <p:sldId id="344" r:id="rId18"/>
    <p:sldId id="345" r:id="rId19"/>
    <p:sldId id="346" r:id="rId20"/>
    <p:sldId id="347" r:id="rId21"/>
    <p:sldId id="348" r:id="rId22"/>
    <p:sldId id="349" r:id="rId23"/>
    <p:sldId id="350" r:id="rId24"/>
    <p:sldId id="351" r:id="rId25"/>
    <p:sldId id="352" r:id="rId26"/>
  </p:sldIdLst>
  <p:sldSz cx="9144000" cy="6858000" type="screen4x3"/>
  <p:notesSz cx="6858000" cy="9144000"/>
  <p:custDataLst>
    <p:tags r:id="rId29"/>
  </p:custDataLst>
  <p:defaultTextStyle>
    <a:defPPr>
      <a:defRPr lang="en-GB"/>
    </a:defPPr>
    <a:lvl1pPr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1pPr>
    <a:lvl2pPr marL="4572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2pPr>
    <a:lvl3pPr marL="9144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3pPr>
    <a:lvl4pPr marL="13716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4pPr>
    <a:lvl5pPr marL="1828800" algn="l" rtl="0" fontAlgn="base">
      <a:spcBef>
        <a:spcPct val="0"/>
      </a:spcBef>
      <a:spcAft>
        <a:spcPct val="0"/>
      </a:spcAft>
      <a:defRPr sz="2000" kern="1200">
        <a:solidFill>
          <a:schemeClr val="tx1"/>
        </a:solidFill>
        <a:latin typeface="Arial" pitchFamily="-105" charset="0"/>
        <a:ea typeface="ＭＳ Ｐゴシック" pitchFamily="-105" charset="-128"/>
        <a:cs typeface="ＭＳ Ｐゴシック" pitchFamily="-105" charset="-128"/>
      </a:defRPr>
    </a:lvl5pPr>
    <a:lvl6pPr marL="22860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6pPr>
    <a:lvl7pPr marL="27432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7pPr>
    <a:lvl8pPr marL="32004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8pPr>
    <a:lvl9pPr marL="3657600" algn="l" defTabSz="457200" rtl="0" eaLnBrk="1" latinLnBrk="0" hangingPunct="1">
      <a:defRPr sz="2000" kern="1200">
        <a:solidFill>
          <a:schemeClr val="tx1"/>
        </a:solidFill>
        <a:latin typeface="Arial" pitchFamily="-105" charset="0"/>
        <a:ea typeface="ＭＳ Ｐゴシック" pitchFamily="-105" charset="-128"/>
        <a:cs typeface="ＭＳ Ｐゴシック" pitchFamily="-105" charset="-128"/>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E30613"/>
    <a:srgbClr val="D9D9D9"/>
    <a:srgbClr val="D81E05"/>
    <a:srgbClr val="CC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357"/>
    <p:restoredTop sz="94694"/>
  </p:normalViewPr>
  <p:slideViewPr>
    <p:cSldViewPr showGuides="1">
      <p:cViewPr varScale="1">
        <p:scale>
          <a:sx n="129" d="100"/>
          <a:sy n="129" d="100"/>
        </p:scale>
        <p:origin x="1784" y="20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howGuides="1">
      <p:cViewPr varScale="1">
        <p:scale>
          <a:sx n="57" d="100"/>
          <a:sy n="57" d="100"/>
        </p:scale>
        <p:origin x="-1170" y="-96"/>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gs" Target="tags/tag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charset="0"/>
                <a:ea typeface="ＭＳ Ｐゴシック" charset="-128"/>
                <a:cs typeface="ＭＳ Ｐゴシック"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vl1pPr>
          </a:lstStyle>
          <a:p>
            <a:fld id="{2586ABBB-9C0A-1D47-83E6-10FD6948B0D3}" type="datetime1">
              <a:rPr lang="en-US"/>
              <a:pPr/>
              <a:t>5/27/20</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atin typeface="Arial" charset="0"/>
                <a:ea typeface="ＭＳ Ｐゴシック" charset="-128"/>
                <a:cs typeface="ＭＳ Ｐゴシック"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BFAD621-1136-4040-A893-ED5AEC3FF12D}" type="slidenum">
              <a:rPr lang="en-US"/>
              <a:pPr/>
              <a:t>‹#›</a:t>
            </a:fld>
            <a:endParaRPr lang="en-US"/>
          </a:p>
        </p:txBody>
      </p:sp>
    </p:spTree>
    <p:extLst>
      <p:ext uri="{BB962C8B-B14F-4D97-AF65-F5344CB8AC3E}">
        <p14:creationId xmlns:p14="http://schemas.microsoft.com/office/powerpoint/2010/main" val="3007455718"/>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505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5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atin typeface="Arial" charset="0"/>
                <a:ea typeface="+mn-ea"/>
                <a:cs typeface="+mn-cs"/>
              </a:defRPr>
            </a:lvl1pPr>
          </a:lstStyle>
          <a:p>
            <a:pPr>
              <a:defRPr/>
            </a:pPr>
            <a:endParaRPr lang="en-GB"/>
          </a:p>
        </p:txBody>
      </p:sp>
      <p:sp>
        <p:nvSpPr>
          <p:cNvPr id="1946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4506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p>
        </p:txBody>
      </p:sp>
      <p:sp>
        <p:nvSpPr>
          <p:cNvPr id="4506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atin typeface="Arial" charset="0"/>
                <a:ea typeface="+mn-ea"/>
                <a:cs typeface="+mn-cs"/>
              </a:defRPr>
            </a:lvl1pPr>
          </a:lstStyle>
          <a:p>
            <a:pPr>
              <a:defRPr/>
            </a:pPr>
            <a:endParaRPr lang="en-GB"/>
          </a:p>
        </p:txBody>
      </p:sp>
      <p:sp>
        <p:nvSpPr>
          <p:cNvPr id="4506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1D847933-502B-D146-9428-3DDD196AD935}" type="slidenum">
              <a:rPr lang="en-GB"/>
              <a:pPr/>
              <a:t>‹#›</a:t>
            </a:fld>
            <a:endParaRPr lang="en-GB"/>
          </a:p>
        </p:txBody>
      </p:sp>
    </p:spTree>
    <p:extLst>
      <p:ext uri="{BB962C8B-B14F-4D97-AF65-F5344CB8AC3E}">
        <p14:creationId xmlns:p14="http://schemas.microsoft.com/office/powerpoint/2010/main" val="254321936"/>
      </p:ext>
    </p:extLst>
  </p:cSld>
  <p:clrMap bg1="lt1" tx1="dk1" bg2="lt2" tx2="dk2" accent1="accent1" accent2="accent2" accent3="accent3" accent4="accent4" accent5="accent5" accent6="accent6" hlink="hlink" folHlink="folHlink"/>
  <p:hf hdr="0" ftr="0" dt="0"/>
  <p:notesStyle>
    <a:lvl1pPr algn="l" rtl="0" eaLnBrk="0" fontAlgn="base" hangingPunct="0">
      <a:spcBef>
        <a:spcPct val="30000"/>
      </a:spcBef>
      <a:spcAft>
        <a:spcPct val="0"/>
      </a:spcAft>
      <a:defRPr sz="1200" kern="1200">
        <a:solidFill>
          <a:schemeClr val="tx1"/>
        </a:solidFill>
        <a:latin typeface="Arial" charset="0"/>
        <a:ea typeface="ＭＳ Ｐゴシック" charset="-128"/>
        <a:cs typeface="ＭＳ Ｐゴシック" charset="-128"/>
      </a:defRPr>
    </a:lvl1pPr>
    <a:lvl2pPr marL="4572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2pPr>
    <a:lvl3pPr marL="9144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3pPr>
    <a:lvl4pPr marL="13716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4pPr>
    <a:lvl5pPr marL="1828800" algn="l" rtl="0" eaLnBrk="0" fontAlgn="base" hangingPunct="0">
      <a:spcBef>
        <a:spcPct val="30000"/>
      </a:spcBef>
      <a:spcAft>
        <a:spcPct val="0"/>
      </a:spcAft>
      <a:defRPr sz="1200" kern="1200">
        <a:solidFill>
          <a:schemeClr val="tx1"/>
        </a:solidFill>
        <a:latin typeface="Arial" charset="0"/>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5" name="Content Placeholder 4"/>
          <p:cNvSpPr>
            <a:spLocks noGrp="1"/>
          </p:cNvSpPr>
          <p:nvPr>
            <p:ph sz="quarter" idx="10"/>
          </p:nvPr>
        </p:nvSpPr>
        <p:spPr>
          <a:xfrm>
            <a:off x="457200" y="1371600"/>
            <a:ext cx="8229600" cy="4755600"/>
          </a:xfrm>
        </p:spPr>
        <p:txBody>
          <a:bodyPr/>
          <a:lstStyle/>
          <a:p>
            <a:pPr lvl="0"/>
            <a:r>
              <a:rPr lang="en-GB" dirty="0"/>
              <a:t>Click to edit Master text styles</a:t>
            </a:r>
          </a:p>
          <a:p>
            <a:pPr lvl="1"/>
            <a:r>
              <a:rPr lang="en-GB" dirty="0"/>
              <a:t>Second level</a:t>
            </a:r>
          </a:p>
          <a:p>
            <a:pPr lvl="2"/>
            <a:r>
              <a:rPr lang="en-GB" dirty="0"/>
              <a:t>Third level</a:t>
            </a:r>
          </a:p>
          <a:p>
            <a:pPr lvl="3"/>
            <a:r>
              <a:rPr lang="en-GB" dirty="0"/>
              <a:t>Fourth level</a:t>
            </a:r>
          </a:p>
          <a:p>
            <a:pPr lvl="4"/>
            <a:r>
              <a:rPr lang="en-GB" dirty="0"/>
              <a:t>Fifth level</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ext Box 10"/>
          <p:cNvSpPr txBox="1">
            <a:spLocks noChangeArrowheads="1"/>
          </p:cNvSpPr>
          <p:nvPr userDrawn="1"/>
        </p:nvSpPr>
        <p:spPr bwMode="white">
          <a:xfrm>
            <a:off x="0" y="234106"/>
            <a:ext cx="7010400" cy="457200"/>
          </a:xfrm>
          <a:prstGeom prst="rect">
            <a:avLst/>
          </a:prstGeom>
          <a:solidFill>
            <a:srgbClr val="E30613"/>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dirty="0">
                <a:solidFill>
                  <a:srgbClr val="D81E05"/>
                </a:solidFill>
                <a:cs typeface="Arial" charset="0"/>
              </a:rPr>
              <a:t> </a:t>
            </a:r>
          </a:p>
        </p:txBody>
      </p:sp>
      <p:sp>
        <p:nvSpPr>
          <p:cNvPr id="1027" name="Text Box 10"/>
          <p:cNvSpPr txBox="1">
            <a:spLocks noChangeArrowheads="1"/>
          </p:cNvSpPr>
          <p:nvPr userDrawn="1"/>
        </p:nvSpPr>
        <p:spPr bwMode="white">
          <a:xfrm>
            <a:off x="0" y="457200"/>
            <a:ext cx="9144000" cy="152400"/>
          </a:xfrm>
          <a:prstGeom prst="rect">
            <a:avLst/>
          </a:prstGeom>
          <a:solidFill>
            <a:srgbClr val="D9D9D9">
              <a:alpha val="0"/>
            </a:srgbClr>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9D9D9"/>
                </a:solidFill>
                <a:cs typeface="Arial" charset="0"/>
              </a:rPr>
              <a:t> </a:t>
            </a:r>
          </a:p>
        </p:txBody>
      </p:sp>
      <p:sp>
        <p:nvSpPr>
          <p:cNvPr id="1029" name="Rectangle 14"/>
          <p:cNvSpPr>
            <a:spLocks noChangeArrowheads="1"/>
          </p:cNvSpPr>
          <p:nvPr userDrawn="1"/>
        </p:nvSpPr>
        <p:spPr bwMode="auto">
          <a:xfrm>
            <a:off x="457200" y="308718"/>
            <a:ext cx="6092587" cy="307975"/>
          </a:xfrm>
          <a:prstGeom prst="rect">
            <a:avLst/>
          </a:prstGeom>
          <a:noFill/>
          <a:ln w="9525">
            <a:noFill/>
            <a:miter lim="800000"/>
            <a:headEnd/>
            <a:tailEnd/>
          </a:ln>
        </p:spPr>
        <p:txBody>
          <a:bodyPr wrap="square">
            <a:prstTxWarp prst="textNoShape">
              <a:avLst/>
            </a:prstTxWarp>
            <a:spAutoFit/>
          </a:bodyPr>
          <a:lstStyle/>
          <a:p>
            <a:r>
              <a:rPr lang="en-GB" sz="1400" dirty="0">
                <a:solidFill>
                  <a:schemeClr val="bg1"/>
                </a:solidFill>
              </a:rPr>
              <a:t>Introduction to Plumbing</a:t>
            </a:r>
            <a:endParaRPr lang="en-US" sz="1400" dirty="0">
              <a:solidFill>
                <a:schemeClr val="bg1"/>
              </a:solidFill>
            </a:endParaRPr>
          </a:p>
        </p:txBody>
      </p:sp>
      <p:sp>
        <p:nvSpPr>
          <p:cNvPr id="12" name="Text Box 11"/>
          <p:cNvSpPr txBox="1">
            <a:spLocks noChangeArrowheads="1"/>
          </p:cNvSpPr>
          <p:nvPr userDrawn="1"/>
        </p:nvSpPr>
        <p:spPr bwMode="auto">
          <a:xfrm>
            <a:off x="7239000" y="6400800"/>
            <a:ext cx="1447800" cy="228600"/>
          </a:xfrm>
          <a:prstGeom prst="rect">
            <a:avLst/>
          </a:prstGeom>
          <a:noFill/>
          <a:ln w="9525">
            <a:noFill/>
            <a:miter lim="800000"/>
            <a:headEnd/>
            <a:tailEnd/>
          </a:ln>
        </p:spPr>
        <p:txBody>
          <a:bodyPr lIns="0" tIns="0" rIns="0" bIns="0">
            <a:prstTxWarp prst="textNoShape">
              <a:avLst/>
            </a:prstTxWarp>
          </a:bodyPr>
          <a:lstStyle/>
          <a:p>
            <a:pPr algn="r">
              <a:spcBef>
                <a:spcPts val="600"/>
              </a:spcBef>
            </a:pPr>
            <a:fld id="{6152C911-7D81-1845-9D20-613E63F035EB}" type="slidenum">
              <a:rPr lang="en-US" sz="1100">
                <a:ea typeface="Arial" pitchFamily="-105" charset="0"/>
                <a:cs typeface="Arial" pitchFamily="-105" charset="0"/>
              </a:rPr>
              <a:pPr algn="r">
                <a:spcBef>
                  <a:spcPts val="600"/>
                </a:spcBef>
              </a:pPr>
              <a:t>‹#›</a:t>
            </a:fld>
            <a:r>
              <a:rPr lang="en-US" sz="1100" dirty="0">
                <a:ea typeface="Arial" pitchFamily="-105" charset="0"/>
                <a:cs typeface="Arial" pitchFamily="-105" charset="0"/>
              </a:rPr>
              <a:t> of 26</a:t>
            </a:r>
          </a:p>
          <a:p>
            <a:br>
              <a:rPr lang="en-US" sz="1100" dirty="0">
                <a:ea typeface="Arial" pitchFamily="-105" charset="0"/>
                <a:cs typeface="Arial" pitchFamily="-105" charset="0"/>
              </a:rPr>
            </a:br>
            <a:endParaRPr lang="en-US" sz="1100" dirty="0">
              <a:ea typeface="Arial" pitchFamily="-105" charset="0"/>
              <a:cs typeface="Arial" pitchFamily="-105" charset="0"/>
            </a:endParaRPr>
          </a:p>
          <a:p>
            <a:br>
              <a:rPr lang="en-US" sz="1100" dirty="0">
                <a:ea typeface="Arial" pitchFamily="-105" charset="0"/>
                <a:cs typeface="Arial" pitchFamily="-105" charset="0"/>
              </a:rPr>
            </a:br>
            <a:endParaRPr lang="en-US" sz="1100" dirty="0">
              <a:ea typeface="Arial" pitchFamily="-105" charset="0"/>
              <a:cs typeface="Arial" pitchFamily="-105" charset="0"/>
            </a:endParaRPr>
          </a:p>
          <a:p>
            <a:endParaRPr lang="en-US" sz="1200" dirty="0">
              <a:latin typeface="Times New Roman" pitchFamily="-105" charset="0"/>
            </a:endParaRPr>
          </a:p>
          <a:p>
            <a:endParaRPr lang="en-US" sz="1200" dirty="0">
              <a:latin typeface="Times New Roman" pitchFamily="-105" charset="0"/>
            </a:endParaRPr>
          </a:p>
        </p:txBody>
      </p:sp>
      <p:sp>
        <p:nvSpPr>
          <p:cNvPr id="1035" name="Title Placeholder 10"/>
          <p:cNvSpPr>
            <a:spLocks noGrp="1"/>
          </p:cNvSpPr>
          <p:nvPr>
            <p:ph type="title"/>
          </p:nvPr>
        </p:nvSpPr>
        <p:spPr bwMode="auto">
          <a:xfrm>
            <a:off x="457200" y="838200"/>
            <a:ext cx="8218488" cy="382588"/>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dirty="0"/>
              <a:t>Introduction to concreting</a:t>
            </a:r>
            <a:endParaRPr lang="en-US" dirty="0"/>
          </a:p>
        </p:txBody>
      </p:sp>
      <p:sp>
        <p:nvSpPr>
          <p:cNvPr id="1036" name="Text Placeholder 13"/>
          <p:cNvSpPr>
            <a:spLocks noGrp="1"/>
          </p:cNvSpPr>
          <p:nvPr>
            <p:ph type="body" idx="1"/>
          </p:nvPr>
        </p:nvSpPr>
        <p:spPr bwMode="auto">
          <a:xfrm>
            <a:off x="457200" y="1371600"/>
            <a:ext cx="8229600" cy="47561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Sessions aims:</a:t>
            </a:r>
          </a:p>
          <a:p>
            <a:pPr marL="0" marR="0" lvl="0" indent="0" algn="l" defTabSz="914400" rtl="0" eaLnBrk="0" fontAlgn="base" latinLnBrk="0" hangingPunct="0">
              <a:lnSpc>
                <a:spcPts val="2400"/>
              </a:lnSpc>
              <a:spcBef>
                <a:spcPts val="1000"/>
              </a:spcBef>
              <a:spcAft>
                <a:spcPts val="1000"/>
              </a:spcAft>
              <a:buClrTx/>
              <a:buSzTx/>
              <a:buFontTx/>
              <a:buNone/>
              <a:tabLst/>
              <a:defRPr/>
            </a:pPr>
            <a:r>
              <a:rPr lang="en-US" dirty="0"/>
              <a:t>This session will cover defects in concrete and will start by studying the materials used in concreting, health and safety issues and the process of concreting. </a:t>
            </a:r>
          </a:p>
          <a:p>
            <a:pPr lvl="0"/>
            <a:endParaRPr lang="en-GB" dirty="0"/>
          </a:p>
        </p:txBody>
      </p:sp>
      <p:sp>
        <p:nvSpPr>
          <p:cNvPr id="8" name="Text Box 10">
            <a:extLst>
              <a:ext uri="{FF2B5EF4-FFF2-40B4-BE49-F238E27FC236}">
                <a16:creationId xmlns:a16="http://schemas.microsoft.com/office/drawing/2014/main" id="{8DE9FF1C-C94D-A544-A4C6-6091DFE9BCA2}"/>
              </a:ext>
            </a:extLst>
          </p:cNvPr>
          <p:cNvSpPr txBox="1">
            <a:spLocks noChangeArrowheads="1"/>
          </p:cNvSpPr>
          <p:nvPr userDrawn="1"/>
        </p:nvSpPr>
        <p:spPr bwMode="white">
          <a:xfrm>
            <a:off x="0" y="6324600"/>
            <a:ext cx="9144000" cy="381000"/>
          </a:xfrm>
          <a:prstGeom prst="rect">
            <a:avLst/>
          </a:prstGeom>
          <a:solidFill>
            <a:srgbClr val="D9D9D9"/>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81E05"/>
                </a:solidFill>
                <a:cs typeface="Arial" charset="0"/>
              </a:rPr>
              <a:t> </a:t>
            </a:r>
          </a:p>
        </p:txBody>
      </p:sp>
      <p:sp>
        <p:nvSpPr>
          <p:cNvPr id="9" name="Text Box 10">
            <a:extLst>
              <a:ext uri="{FF2B5EF4-FFF2-40B4-BE49-F238E27FC236}">
                <a16:creationId xmlns:a16="http://schemas.microsoft.com/office/drawing/2014/main" id="{C2C64E18-CDFB-234B-97F3-811D5A1813AB}"/>
              </a:ext>
            </a:extLst>
          </p:cNvPr>
          <p:cNvSpPr txBox="1">
            <a:spLocks noChangeArrowheads="1"/>
          </p:cNvSpPr>
          <p:nvPr userDrawn="1"/>
        </p:nvSpPr>
        <p:spPr bwMode="white">
          <a:xfrm>
            <a:off x="0" y="6705600"/>
            <a:ext cx="9144000" cy="152400"/>
          </a:xfrm>
          <a:prstGeom prst="rect">
            <a:avLst/>
          </a:prstGeom>
          <a:solidFill>
            <a:srgbClr val="E30613"/>
          </a:solidFill>
          <a:ln>
            <a:noFill/>
          </a:ln>
        </p:spPr>
        <p:txBody>
          <a:bodyPr wrap="none"/>
          <a:lstStyle>
            <a:lvl1pPr eaLnBrk="0" hangingPunct="0">
              <a:defRPr sz="2000">
                <a:solidFill>
                  <a:schemeClr val="tx1"/>
                </a:solidFill>
                <a:latin typeface="Arial" charset="0"/>
                <a:ea typeface="ＭＳ Ｐゴシック" charset="-128"/>
              </a:defRPr>
            </a:lvl1pPr>
            <a:lvl2pPr marL="742950" indent="-285750" eaLnBrk="0" hangingPunct="0">
              <a:defRPr sz="2000">
                <a:solidFill>
                  <a:schemeClr val="tx1"/>
                </a:solidFill>
                <a:latin typeface="Arial" charset="0"/>
                <a:ea typeface="ＭＳ Ｐゴシック" charset="-128"/>
              </a:defRPr>
            </a:lvl2pPr>
            <a:lvl3pPr marL="1143000" indent="-228600" eaLnBrk="0" hangingPunct="0">
              <a:defRPr sz="2000">
                <a:solidFill>
                  <a:schemeClr val="tx1"/>
                </a:solidFill>
                <a:latin typeface="Arial" charset="0"/>
                <a:ea typeface="ＭＳ Ｐゴシック" charset="-128"/>
              </a:defRPr>
            </a:lvl3pPr>
            <a:lvl4pPr marL="1600200" indent="-228600" eaLnBrk="0" hangingPunct="0">
              <a:defRPr sz="2000">
                <a:solidFill>
                  <a:schemeClr val="tx1"/>
                </a:solidFill>
                <a:latin typeface="Arial" charset="0"/>
                <a:ea typeface="ＭＳ Ｐゴシック" charset="-128"/>
              </a:defRPr>
            </a:lvl4pPr>
            <a:lvl5pPr marL="2057400" indent="-228600" eaLnBrk="0" hangingPunct="0">
              <a:defRPr sz="2000">
                <a:solidFill>
                  <a:schemeClr val="tx1"/>
                </a:solidFill>
                <a:latin typeface="Arial" charset="0"/>
                <a:ea typeface="ＭＳ Ｐゴシック" charset="-128"/>
              </a:defRPr>
            </a:lvl5pPr>
            <a:lvl6pPr marL="2514600" indent="-228600" eaLnBrk="0" fontAlgn="base" hangingPunct="0">
              <a:spcBef>
                <a:spcPct val="0"/>
              </a:spcBef>
              <a:spcAft>
                <a:spcPct val="0"/>
              </a:spcAft>
              <a:defRPr sz="2000">
                <a:solidFill>
                  <a:schemeClr val="tx1"/>
                </a:solidFill>
                <a:latin typeface="Arial" charset="0"/>
                <a:ea typeface="ＭＳ Ｐゴシック" charset="-128"/>
              </a:defRPr>
            </a:lvl6pPr>
            <a:lvl7pPr marL="2971800" indent="-228600" eaLnBrk="0" fontAlgn="base" hangingPunct="0">
              <a:spcBef>
                <a:spcPct val="0"/>
              </a:spcBef>
              <a:spcAft>
                <a:spcPct val="0"/>
              </a:spcAft>
              <a:defRPr sz="2000">
                <a:solidFill>
                  <a:schemeClr val="tx1"/>
                </a:solidFill>
                <a:latin typeface="Arial" charset="0"/>
                <a:ea typeface="ＭＳ Ｐゴシック" charset="-128"/>
              </a:defRPr>
            </a:lvl7pPr>
            <a:lvl8pPr marL="3429000" indent="-228600" eaLnBrk="0" fontAlgn="base" hangingPunct="0">
              <a:spcBef>
                <a:spcPct val="0"/>
              </a:spcBef>
              <a:spcAft>
                <a:spcPct val="0"/>
              </a:spcAft>
              <a:defRPr sz="2000">
                <a:solidFill>
                  <a:schemeClr val="tx1"/>
                </a:solidFill>
                <a:latin typeface="Arial" charset="0"/>
                <a:ea typeface="ＭＳ Ｐゴシック" charset="-128"/>
              </a:defRPr>
            </a:lvl8pPr>
            <a:lvl9pPr marL="3886200" indent="-228600" eaLnBrk="0" fontAlgn="base" hangingPunct="0">
              <a:spcBef>
                <a:spcPct val="0"/>
              </a:spcBef>
              <a:spcAft>
                <a:spcPct val="0"/>
              </a:spcAft>
              <a:defRPr sz="2000">
                <a:solidFill>
                  <a:schemeClr val="tx1"/>
                </a:solidFill>
                <a:latin typeface="Arial" charset="0"/>
                <a:ea typeface="ＭＳ Ｐゴシック" charset="-128"/>
              </a:defRPr>
            </a:lvl9pPr>
          </a:lstStyle>
          <a:p>
            <a:pPr eaLnBrk="1" hangingPunct="1">
              <a:defRPr/>
            </a:pPr>
            <a:r>
              <a:rPr lang="en-GB" sz="1800">
                <a:solidFill>
                  <a:srgbClr val="D81E05"/>
                </a:solidFill>
                <a:cs typeface="Arial" charset="0"/>
              </a:rPr>
              <a:t> </a:t>
            </a:r>
          </a:p>
        </p:txBody>
      </p:sp>
      <p:sp>
        <p:nvSpPr>
          <p:cNvPr id="10" name="Text Box 11">
            <a:extLst>
              <a:ext uri="{FF2B5EF4-FFF2-40B4-BE49-F238E27FC236}">
                <a16:creationId xmlns:a16="http://schemas.microsoft.com/office/drawing/2014/main" id="{83B4FF40-5F1B-8A44-B04E-E1467F1F8F05}"/>
              </a:ext>
            </a:extLst>
          </p:cNvPr>
          <p:cNvSpPr txBox="1">
            <a:spLocks noChangeArrowheads="1"/>
          </p:cNvSpPr>
          <p:nvPr userDrawn="1"/>
        </p:nvSpPr>
        <p:spPr bwMode="auto">
          <a:xfrm>
            <a:off x="457200" y="6400800"/>
            <a:ext cx="6477000" cy="228600"/>
          </a:xfrm>
          <a:prstGeom prst="rect">
            <a:avLst/>
          </a:prstGeom>
          <a:noFill/>
          <a:ln w="9525">
            <a:noFill/>
            <a:miter lim="800000"/>
            <a:headEnd/>
            <a:tailEnd/>
          </a:ln>
        </p:spPr>
        <p:txBody>
          <a:bodyPr lIns="0" tIns="0" rIns="0" bIns="0">
            <a:prstTxWarp prst="textNoShape">
              <a:avLst/>
            </a:prstTxWarp>
          </a:bodyPr>
          <a:lstStyle/>
          <a:p>
            <a:pPr>
              <a:spcBef>
                <a:spcPts val="600"/>
              </a:spcBef>
            </a:pPr>
            <a:r>
              <a:rPr lang="en-US" sz="1100"/>
              <a:t>© 2013 City and Guilds of London Institute. All rights reserved</a:t>
            </a:r>
            <a:r>
              <a:rPr lang="en-US" sz="900"/>
              <a:t>.</a:t>
            </a:r>
            <a:br>
              <a:rPr lang="en-US" sz="1100">
                <a:ea typeface="Arial" pitchFamily="-105" charset="0"/>
                <a:cs typeface="Arial" pitchFamily="-105" charset="0"/>
              </a:rPr>
            </a:br>
            <a:endParaRPr lang="en-US" sz="1100">
              <a:ea typeface="Arial" pitchFamily="-105" charset="0"/>
              <a:cs typeface="Arial" pitchFamily="-105" charset="0"/>
            </a:endParaRPr>
          </a:p>
          <a:p>
            <a:endParaRPr lang="en-US" sz="1200">
              <a:latin typeface="Times New Roman" pitchFamily="-105" charset="0"/>
            </a:endParaRPr>
          </a:p>
          <a:p>
            <a:endParaRPr lang="en-US" sz="1200">
              <a:latin typeface="Times New Roman" pitchFamily="-105" charset="0"/>
            </a:endParaRPr>
          </a:p>
        </p:txBody>
      </p:sp>
    </p:spTree>
  </p:cSld>
  <p:clrMap bg1="lt1" tx1="dk1" bg2="lt2" tx2="dk2" accent1="accent1" accent2="accent2" accent3="accent3" accent4="accent4" accent5="accent5" accent6="accent6" hlink="hlink" folHlink="folHlink"/>
  <p:sldLayoutIdLst>
    <p:sldLayoutId id="2147483652" r:id="rId1"/>
  </p:sldLayoutIdLst>
  <p:hf hdr="0" ftr="0" dt="0"/>
  <p:txStyles>
    <p:titleStyle>
      <a:lvl1pPr algn="l" rtl="0" eaLnBrk="0" fontAlgn="base" hangingPunct="0">
        <a:spcBef>
          <a:spcPct val="0"/>
        </a:spcBef>
        <a:spcAft>
          <a:spcPct val="0"/>
        </a:spcAft>
        <a:defRPr sz="2400" b="1" baseline="0">
          <a:solidFill>
            <a:srgbClr val="E30613"/>
          </a:solidFill>
          <a:latin typeface="+mj-lt"/>
          <a:ea typeface="ＭＳ Ｐゴシック" charset="-128"/>
          <a:cs typeface="ＭＳ Ｐゴシック" charset="-128"/>
        </a:defRPr>
      </a:lvl1pPr>
      <a:lvl2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2pPr>
      <a:lvl3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3pPr>
      <a:lvl4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4pPr>
      <a:lvl5pPr algn="l" rtl="0" eaLnBrk="0" fontAlgn="base" hangingPunct="0">
        <a:spcBef>
          <a:spcPct val="0"/>
        </a:spcBef>
        <a:spcAft>
          <a:spcPct val="0"/>
        </a:spcAft>
        <a:defRPr sz="2400" b="1">
          <a:solidFill>
            <a:srgbClr val="E30613"/>
          </a:solidFill>
          <a:latin typeface="Arial" charset="0"/>
          <a:ea typeface="ＭＳ Ｐゴシック" charset="-128"/>
          <a:cs typeface="ＭＳ Ｐゴシック" charset="-128"/>
        </a:defRPr>
      </a:lvl5pPr>
      <a:lvl6pPr marL="457200" algn="ctr" rtl="0" fontAlgn="base">
        <a:spcBef>
          <a:spcPct val="0"/>
        </a:spcBef>
        <a:spcAft>
          <a:spcPct val="0"/>
        </a:spcAft>
        <a:defRPr sz="4400">
          <a:solidFill>
            <a:srgbClr val="CC0000"/>
          </a:solidFill>
          <a:latin typeface="Arial" charset="0"/>
        </a:defRPr>
      </a:lvl6pPr>
      <a:lvl7pPr marL="914400" algn="ctr" rtl="0" fontAlgn="base">
        <a:spcBef>
          <a:spcPct val="0"/>
        </a:spcBef>
        <a:spcAft>
          <a:spcPct val="0"/>
        </a:spcAft>
        <a:defRPr sz="4400">
          <a:solidFill>
            <a:srgbClr val="CC0000"/>
          </a:solidFill>
          <a:latin typeface="Arial" charset="0"/>
        </a:defRPr>
      </a:lvl7pPr>
      <a:lvl8pPr marL="1371600" algn="ctr" rtl="0" fontAlgn="base">
        <a:spcBef>
          <a:spcPct val="0"/>
        </a:spcBef>
        <a:spcAft>
          <a:spcPct val="0"/>
        </a:spcAft>
        <a:defRPr sz="4400">
          <a:solidFill>
            <a:srgbClr val="CC0000"/>
          </a:solidFill>
          <a:latin typeface="Arial" charset="0"/>
        </a:defRPr>
      </a:lvl8pPr>
      <a:lvl9pPr marL="1828800" algn="ctr" rtl="0" fontAlgn="base">
        <a:spcBef>
          <a:spcPct val="0"/>
        </a:spcBef>
        <a:spcAft>
          <a:spcPct val="0"/>
        </a:spcAft>
        <a:defRPr sz="4400">
          <a:solidFill>
            <a:srgbClr val="CC0000"/>
          </a:solidFill>
          <a:latin typeface="Arial" charset="0"/>
        </a:defRPr>
      </a:lvl9pPr>
    </p:titleStyle>
    <p:bodyStyle>
      <a:lvl1pPr marL="0" marR="0" indent="0" algn="l" defTabSz="914400" rtl="0" eaLnBrk="0" fontAlgn="base" latinLnBrk="0" hangingPunct="0">
        <a:lnSpc>
          <a:spcPts val="2400"/>
        </a:lnSpc>
        <a:spcBef>
          <a:spcPts val="1000"/>
        </a:spcBef>
        <a:spcAft>
          <a:spcPts val="1000"/>
        </a:spcAft>
        <a:buClrTx/>
        <a:buSzTx/>
        <a:buFontTx/>
        <a:buNone/>
        <a:tabLst/>
        <a:defRPr lang="en-GB" sz="2000" dirty="0">
          <a:solidFill>
            <a:schemeClr val="tx1"/>
          </a:solidFill>
          <a:latin typeface="+mn-lt"/>
          <a:ea typeface="ＭＳ Ｐゴシック" charset="-128"/>
          <a:cs typeface="ＭＳ Ｐゴシック" charset="-128"/>
        </a:defRPr>
      </a:lvl1pPr>
      <a:lvl2pPr marL="215900" indent="-215900" algn="l" rtl="0" eaLnBrk="0" fontAlgn="base" hangingPunct="0">
        <a:lnSpc>
          <a:spcPts val="2400"/>
        </a:lnSpc>
        <a:spcBef>
          <a:spcPts val="500"/>
        </a:spcBef>
        <a:spcAft>
          <a:spcPts val="500"/>
        </a:spcAft>
        <a:buClr>
          <a:srgbClr val="E30613"/>
        </a:buClr>
        <a:buFont typeface="Arial" pitchFamily="-105" charset="0"/>
        <a:buChar char="•"/>
        <a:defRPr lang="en-GB" sz="2000" dirty="0">
          <a:solidFill>
            <a:schemeClr val="tx1"/>
          </a:solidFill>
          <a:latin typeface="+mn-lt"/>
          <a:ea typeface="ＭＳ Ｐゴシック" charset="-128"/>
          <a:cs typeface="+mn-cs"/>
        </a:defRPr>
      </a:lvl2pPr>
      <a:lvl3pPr marL="0" indent="0" algn="l" rtl="0" eaLnBrk="0" fontAlgn="base" hangingPunct="0">
        <a:lnSpc>
          <a:spcPts val="2000"/>
        </a:lnSpc>
        <a:spcBef>
          <a:spcPts val="500"/>
        </a:spcBef>
        <a:spcAft>
          <a:spcPts val="500"/>
        </a:spcAft>
        <a:buFont typeface="Lucida Grande" pitchFamily="-105" charset="0"/>
        <a:defRPr lang="en-GB" sz="1600" dirty="0">
          <a:solidFill>
            <a:schemeClr val="tx1"/>
          </a:solidFill>
          <a:latin typeface="+mn-lt"/>
          <a:ea typeface="ＭＳ Ｐゴシック" charset="-128"/>
          <a:cs typeface="+mn-cs"/>
        </a:defRPr>
      </a:lvl3pPr>
      <a:lvl4pPr marL="215900" indent="-215900" algn="l" rtl="0" eaLnBrk="0" fontAlgn="base" hangingPunct="0">
        <a:lnSpc>
          <a:spcPts val="2000"/>
        </a:lnSpc>
        <a:spcBef>
          <a:spcPts val="500"/>
        </a:spcBef>
        <a:spcAft>
          <a:spcPts val="500"/>
        </a:spcAft>
        <a:buClr>
          <a:srgbClr val="E30613"/>
        </a:buClr>
        <a:buFont typeface="Arial" pitchFamily="-105" charset="0"/>
        <a:buChar char="•"/>
        <a:defRPr lang="en-GB" sz="1600" dirty="0">
          <a:solidFill>
            <a:schemeClr val="tx1"/>
          </a:solidFill>
          <a:latin typeface="+mn-lt"/>
          <a:ea typeface="ＭＳ Ｐゴシック" charset="-128"/>
          <a:cs typeface="ＭＳ Ｐゴシック" charset="-128"/>
        </a:defRPr>
      </a:lvl4pPr>
      <a:lvl5pPr marL="215900" indent="0" algn="l" rtl="0" eaLnBrk="0" fontAlgn="base" hangingPunct="0">
        <a:lnSpc>
          <a:spcPts val="2000"/>
        </a:lnSpc>
        <a:spcBef>
          <a:spcPct val="0"/>
        </a:spcBef>
        <a:spcAft>
          <a:spcPts val="500"/>
        </a:spcAft>
        <a:buFont typeface="Arial" pitchFamily="-105" charset="0"/>
        <a:buNone/>
        <a:defRPr lang="en-US" sz="1600" dirty="0">
          <a:solidFill>
            <a:schemeClr val="tx1"/>
          </a:solidFill>
          <a:latin typeface="+mn-lt"/>
          <a:ea typeface="ＭＳ Ｐゴシック" charset="-128"/>
          <a:cs typeface="ＭＳ Ｐゴシック" charset="-128"/>
        </a:defRPr>
      </a:lvl5pPr>
      <a:lvl6pPr marL="457200" indent="-457200" algn="l" defTabSz="914400" rtl="0" fontAlgn="base">
        <a:spcBef>
          <a:spcPct val="20000"/>
        </a:spcBef>
        <a:spcAft>
          <a:spcPct val="0"/>
        </a:spcAft>
        <a:buChar char="»"/>
        <a:defRPr lang="en-GB" sz="1600" kern="0" baseline="0" dirty="0" smtClean="0">
          <a:solidFill>
            <a:schemeClr val="tx1"/>
          </a:solidFill>
          <a:latin typeface="+mn-lt"/>
          <a:ea typeface="ＭＳ Ｐゴシック" charset="-128"/>
          <a:cs typeface="ＭＳ Ｐゴシック" charset="-128"/>
        </a:defRPr>
      </a:lvl6pPr>
      <a:lvl7pPr marL="2971800" indent="-228600" algn="l" defTabSz="914400" rtl="0" fontAlgn="base">
        <a:spcBef>
          <a:spcPct val="20000"/>
        </a:spcBef>
        <a:spcAft>
          <a:spcPct val="0"/>
        </a:spcAft>
        <a:buClr>
          <a:srgbClr val="E30613"/>
        </a:buClr>
        <a:buChar char="»"/>
        <a:defRPr lang="en-GB" sz="1600" kern="0" baseline="0" dirty="0" smtClean="0">
          <a:solidFill>
            <a:schemeClr val="tx1"/>
          </a:solidFill>
          <a:latin typeface="+mn-lt"/>
          <a:ea typeface="ＭＳ Ｐゴシック" charset="-128"/>
          <a:cs typeface="ＭＳ Ｐゴシック" charset="-128"/>
        </a:defRPr>
      </a:lvl7pPr>
      <a:lvl8pPr marL="3429000" indent="-228600" algn="l" defTabSz="914400" rtl="0" fontAlgn="base">
        <a:spcBef>
          <a:spcPct val="20000"/>
        </a:spcBef>
        <a:spcAft>
          <a:spcPct val="0"/>
        </a:spcAft>
        <a:buChar char="»"/>
        <a:defRPr lang="en-GB" sz="1600" kern="0" dirty="0" smtClean="0">
          <a:solidFill>
            <a:schemeClr val="tx1"/>
          </a:solidFill>
          <a:latin typeface="+mn-lt"/>
          <a:ea typeface="ＭＳ Ｐゴシック" charset="-128"/>
          <a:cs typeface="ＭＳ Ｐゴシック" charset="-128"/>
        </a:defRPr>
      </a:lvl8pPr>
      <a:lvl9pPr marL="3886200" indent="-228600" algn="l" defTabSz="914400" rtl="0" fontAlgn="base">
        <a:spcBef>
          <a:spcPct val="20000"/>
        </a:spcBef>
        <a:spcAft>
          <a:spcPct val="0"/>
        </a:spcAft>
        <a:buChar char="»"/>
        <a:defRPr lang="en-GB" sz="1000" kern="0" baseline="0" dirty="0" smtClean="0">
          <a:solidFill>
            <a:schemeClr val="tx1"/>
          </a:solidFill>
          <a:latin typeface="+mn-lt"/>
          <a:ea typeface="ＭＳ Ｐゴシック" charset="-128"/>
          <a:cs typeface="ＭＳ Ｐゴシック" charset="-128"/>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14"/>
          <p:cNvSpPr>
            <a:spLocks noGrp="1" noChangeArrowheads="1"/>
          </p:cNvSpPr>
          <p:nvPr>
            <p:ph type="body" idx="4294967295"/>
          </p:nvPr>
        </p:nvSpPr>
        <p:spPr>
          <a:xfrm>
            <a:off x="457200" y="1371600"/>
            <a:ext cx="8229600" cy="4754563"/>
          </a:xfrm>
        </p:spPr>
        <p:txBody>
          <a:bodyPr/>
          <a:lstStyle/>
          <a:p>
            <a:pPr marL="0" indent="0" eaLnBrk="1" hangingPunct="1"/>
            <a:endParaRPr b="1" dirty="0">
              <a:ea typeface="ＭＳ Ｐゴシック" pitchFamily="-105" charset="-128"/>
              <a:cs typeface="ＭＳ Ｐゴシック" pitchFamily="-105" charset="-128"/>
            </a:endParaRPr>
          </a:p>
          <a:p>
            <a:pPr marL="0" indent="0" eaLnBrk="1" hangingPunct="1"/>
            <a:endParaRPr b="1" dirty="0">
              <a:ea typeface="ＭＳ Ｐゴシック" pitchFamily="-105" charset="-128"/>
              <a:cs typeface="ＭＳ Ｐゴシック" pitchFamily="-105" charset="-128"/>
            </a:endParaRPr>
          </a:p>
          <a:p>
            <a:pPr marL="0" indent="0" algn="ctr" eaLnBrk="1" hangingPunct="1"/>
            <a:r>
              <a:rPr sz="6600" dirty="0">
                <a:solidFill>
                  <a:schemeClr val="bg1"/>
                </a:solidFill>
                <a:ea typeface="ＭＳ Ｐゴシック" pitchFamily="-105" charset="-128"/>
                <a:cs typeface="ＭＳ Ｐゴシック" pitchFamily="-105" charset="-128"/>
              </a:rPr>
              <a:t>PowerPoint presentation</a:t>
            </a:r>
          </a:p>
        </p:txBody>
      </p:sp>
      <p:sp>
        <p:nvSpPr>
          <p:cNvPr id="2051" name="Text Box 10"/>
          <p:cNvSpPr txBox="1">
            <a:spLocks noChangeArrowheads="1"/>
          </p:cNvSpPr>
          <p:nvPr/>
        </p:nvSpPr>
        <p:spPr bwMode="white">
          <a:xfrm>
            <a:off x="533400" y="2057400"/>
            <a:ext cx="8077200" cy="1295400"/>
          </a:xfrm>
          <a:prstGeom prst="rect">
            <a:avLst/>
          </a:prstGeom>
          <a:solidFill>
            <a:srgbClr val="E30613"/>
          </a:solidFill>
          <a:ln w="9525">
            <a:noFill/>
            <a:miter lim="800000"/>
            <a:headEnd/>
            <a:tailEnd/>
          </a:ln>
        </p:spPr>
        <p:txBody>
          <a:bodyPr wrap="none">
            <a:prstTxWarp prst="textNoShape">
              <a:avLst/>
            </a:prstTxWarp>
          </a:bodyPr>
          <a:lstStyle/>
          <a:p>
            <a:r>
              <a:rPr lang="en-GB" sz="1800">
                <a:solidFill>
                  <a:srgbClr val="D81E05"/>
                </a:solidFill>
                <a:ea typeface="Arial" pitchFamily="-105" charset="0"/>
                <a:cs typeface="Arial" pitchFamily="-105" charset="0"/>
              </a:rPr>
              <a:t> </a:t>
            </a:r>
          </a:p>
        </p:txBody>
      </p:sp>
      <p:sp>
        <p:nvSpPr>
          <p:cNvPr id="2052" name="Text Box 10"/>
          <p:cNvSpPr txBox="1">
            <a:spLocks noChangeArrowheads="1"/>
          </p:cNvSpPr>
          <p:nvPr/>
        </p:nvSpPr>
        <p:spPr bwMode="white">
          <a:xfrm>
            <a:off x="533400" y="3352800"/>
            <a:ext cx="8077200" cy="228600"/>
          </a:xfrm>
          <a:prstGeom prst="rect">
            <a:avLst/>
          </a:prstGeom>
          <a:solidFill>
            <a:srgbClr val="D9D9D9"/>
          </a:solidFill>
          <a:ln w="9525">
            <a:noFill/>
            <a:miter lim="800000"/>
            <a:headEnd/>
            <a:tailEnd/>
          </a:ln>
        </p:spPr>
        <p:txBody>
          <a:bodyPr wrap="none">
            <a:prstTxWarp prst="textNoShape">
              <a:avLst/>
            </a:prstTxWarp>
          </a:bodyPr>
          <a:lstStyle/>
          <a:p>
            <a:r>
              <a:rPr lang="en-GB" sz="1800">
                <a:solidFill>
                  <a:srgbClr val="D81E05"/>
                </a:solidFill>
                <a:ea typeface="Arial" pitchFamily="-105" charset="0"/>
                <a:cs typeface="Arial" pitchFamily="-105" charset="0"/>
              </a:rPr>
              <a:t> </a:t>
            </a:r>
          </a:p>
        </p:txBody>
      </p:sp>
      <p:sp>
        <p:nvSpPr>
          <p:cNvPr id="2054" name="TextBox 9"/>
          <p:cNvSpPr txBox="1">
            <a:spLocks noChangeArrowheads="1"/>
          </p:cNvSpPr>
          <p:nvPr/>
        </p:nvSpPr>
        <p:spPr bwMode="auto">
          <a:xfrm>
            <a:off x="762000" y="2209800"/>
            <a:ext cx="7696200" cy="461665"/>
          </a:xfrm>
          <a:prstGeom prst="rect">
            <a:avLst/>
          </a:prstGeom>
          <a:noFill/>
          <a:ln w="9525">
            <a:noFill/>
            <a:miter lim="800000"/>
            <a:headEnd/>
            <a:tailEnd/>
          </a:ln>
        </p:spPr>
        <p:txBody>
          <a:bodyPr>
            <a:prstTxWarp prst="textNoShape">
              <a:avLst/>
            </a:prstTxWarp>
            <a:spAutoFit/>
          </a:bodyPr>
          <a:lstStyle/>
          <a:p>
            <a:r>
              <a:rPr lang="en-US" sz="2400" b="1" dirty="0">
                <a:solidFill>
                  <a:srgbClr val="FFFFFF"/>
                </a:solidFill>
              </a:rPr>
              <a:t>Copper pipework</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endParaRPr lang="en-US" dirty="0"/>
          </a:p>
          <a:p>
            <a:pPr marL="0" lvl="1" indent="0">
              <a:buNone/>
            </a:pPr>
            <a:endParaRPr lang="en-US" dirty="0"/>
          </a:p>
          <a:p>
            <a:pPr marL="0" lvl="1" indent="0">
              <a:buNone/>
            </a:pPr>
            <a:endParaRPr lang="en-US" dirty="0"/>
          </a:p>
        </p:txBody>
      </p:sp>
      <p:sp>
        <p:nvSpPr>
          <p:cNvPr id="3" name="TextBox 2"/>
          <p:cNvSpPr txBox="1"/>
          <p:nvPr/>
        </p:nvSpPr>
        <p:spPr>
          <a:xfrm>
            <a:off x="841375" y="1555750"/>
            <a:ext cx="184666" cy="400110"/>
          </a:xfrm>
          <a:prstGeom prst="rect">
            <a:avLst/>
          </a:prstGeom>
          <a:noFill/>
        </p:spPr>
        <p:txBody>
          <a:bodyPr wrap="none" rtlCol="0">
            <a:spAutoFit/>
          </a:bodyPr>
          <a:lstStyle/>
          <a:p>
            <a:endParaRPr lang="en-US" dirty="0"/>
          </a:p>
        </p:txBody>
      </p:sp>
      <p:pic>
        <p:nvPicPr>
          <p:cNvPr id="5" name="Picture 2" descr="http://t3.gstatic.com/images?q=tbn:ANd9GcS-z7sLgYxAb53chD2eGE4Sj67_vL3yr4LD9mdS4eHcbZXQH4ej"/>
          <p:cNvPicPr>
            <a:picLocks noChangeAspect="1" noChangeArrowheads="1"/>
          </p:cNvPicPr>
          <p:nvPr/>
        </p:nvPicPr>
        <p:blipFill>
          <a:blip r:embed="rId2">
            <a:extLst>
              <a:ext uri="{28A0092B-C50C-407E-A947-70E740481C1C}">
                <a14:useLocalDpi xmlns:a14="http://schemas.microsoft.com/office/drawing/2010/main" val="0"/>
              </a:ext>
            </a:extLst>
          </a:blip>
          <a:srcRect l="13333" r="16666"/>
          <a:stretch>
            <a:fillRect/>
          </a:stretch>
        </p:blipFill>
        <p:spPr bwMode="auto">
          <a:xfrm>
            <a:off x="3203575" y="1700808"/>
            <a:ext cx="2952750" cy="4214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6" name="Straight Connector 5"/>
          <p:cNvCxnSpPr>
            <a:cxnSpLocks noChangeShapeType="1"/>
            <a:endCxn id="15" idx="1"/>
          </p:cNvCxnSpPr>
          <p:nvPr/>
        </p:nvCxnSpPr>
        <p:spPr bwMode="auto">
          <a:xfrm flipV="1">
            <a:off x="5626001" y="4983173"/>
            <a:ext cx="1538287" cy="2916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7" name="Straight Connector 6"/>
          <p:cNvCxnSpPr>
            <a:cxnSpLocks noChangeShapeType="1"/>
          </p:cNvCxnSpPr>
          <p:nvPr/>
        </p:nvCxnSpPr>
        <p:spPr bwMode="auto">
          <a:xfrm>
            <a:off x="2339975" y="5013921"/>
            <a:ext cx="1727200" cy="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8" name="Straight Connector 7"/>
          <p:cNvCxnSpPr>
            <a:cxnSpLocks noChangeShapeType="1"/>
          </p:cNvCxnSpPr>
          <p:nvPr/>
        </p:nvCxnSpPr>
        <p:spPr bwMode="auto">
          <a:xfrm>
            <a:off x="4502150" y="2780308"/>
            <a:ext cx="1728788" cy="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9" name="Straight Connector 8"/>
          <p:cNvCxnSpPr>
            <a:cxnSpLocks noChangeShapeType="1"/>
          </p:cNvCxnSpPr>
          <p:nvPr/>
        </p:nvCxnSpPr>
        <p:spPr bwMode="auto">
          <a:xfrm>
            <a:off x="4589463" y="3212108"/>
            <a:ext cx="1727200" cy="360363"/>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0" name="Straight Connector 9"/>
          <p:cNvCxnSpPr>
            <a:cxnSpLocks noChangeShapeType="1"/>
          </p:cNvCxnSpPr>
          <p:nvPr/>
        </p:nvCxnSpPr>
        <p:spPr bwMode="auto">
          <a:xfrm>
            <a:off x="2268538" y="2780308"/>
            <a:ext cx="1943100" cy="360363"/>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1" name="Straight Connector 10"/>
          <p:cNvCxnSpPr>
            <a:cxnSpLocks noChangeShapeType="1"/>
          </p:cNvCxnSpPr>
          <p:nvPr/>
        </p:nvCxnSpPr>
        <p:spPr bwMode="auto">
          <a:xfrm flipV="1">
            <a:off x="4502150" y="2059583"/>
            <a:ext cx="717550" cy="504825"/>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2" name="Straight Connector 11"/>
          <p:cNvCxnSpPr>
            <a:cxnSpLocks noChangeShapeType="1"/>
          </p:cNvCxnSpPr>
          <p:nvPr/>
        </p:nvCxnSpPr>
        <p:spPr bwMode="auto">
          <a:xfrm flipV="1">
            <a:off x="2051050" y="3140671"/>
            <a:ext cx="2376488" cy="107950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13" name="TextBox 17"/>
          <p:cNvSpPr txBox="1">
            <a:spLocks noChangeArrowheads="1"/>
          </p:cNvSpPr>
          <p:nvPr/>
        </p:nvSpPr>
        <p:spPr bwMode="auto">
          <a:xfrm>
            <a:off x="6281117" y="2585646"/>
            <a:ext cx="181927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15mm former</a:t>
            </a:r>
          </a:p>
        </p:txBody>
      </p:sp>
      <p:sp>
        <p:nvSpPr>
          <p:cNvPr id="14" name="TextBox 18"/>
          <p:cNvSpPr txBox="1">
            <a:spLocks noChangeArrowheads="1"/>
          </p:cNvSpPr>
          <p:nvPr/>
        </p:nvSpPr>
        <p:spPr bwMode="auto">
          <a:xfrm>
            <a:off x="6353125" y="3391496"/>
            <a:ext cx="181927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22mm former</a:t>
            </a:r>
          </a:p>
        </p:txBody>
      </p:sp>
      <p:sp>
        <p:nvSpPr>
          <p:cNvPr id="15" name="TextBox 19"/>
          <p:cNvSpPr txBox="1">
            <a:spLocks noChangeArrowheads="1"/>
          </p:cNvSpPr>
          <p:nvPr/>
        </p:nvSpPr>
        <p:spPr bwMode="auto">
          <a:xfrm>
            <a:off x="7164288" y="4813896"/>
            <a:ext cx="155733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Pull handle</a:t>
            </a:r>
          </a:p>
        </p:txBody>
      </p:sp>
      <p:sp>
        <p:nvSpPr>
          <p:cNvPr id="16" name="TextBox 21"/>
          <p:cNvSpPr txBox="1">
            <a:spLocks noChangeArrowheads="1"/>
          </p:cNvSpPr>
          <p:nvPr/>
        </p:nvSpPr>
        <p:spPr bwMode="auto">
          <a:xfrm>
            <a:off x="952525" y="4796408"/>
            <a:ext cx="181927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Stay handle</a:t>
            </a:r>
          </a:p>
        </p:txBody>
      </p:sp>
      <p:sp>
        <p:nvSpPr>
          <p:cNvPr id="17" name="TextBox 22"/>
          <p:cNvSpPr txBox="1">
            <a:spLocks noChangeArrowheads="1"/>
          </p:cNvSpPr>
          <p:nvPr/>
        </p:nvSpPr>
        <p:spPr bwMode="auto">
          <a:xfrm>
            <a:off x="1259632" y="4076328"/>
            <a:ext cx="90963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Roller</a:t>
            </a:r>
          </a:p>
        </p:txBody>
      </p:sp>
      <p:sp>
        <p:nvSpPr>
          <p:cNvPr id="18" name="TextBox 23"/>
          <p:cNvSpPr txBox="1">
            <a:spLocks noChangeArrowheads="1"/>
          </p:cNvSpPr>
          <p:nvPr/>
        </p:nvSpPr>
        <p:spPr bwMode="auto">
          <a:xfrm>
            <a:off x="5246538" y="1772072"/>
            <a:ext cx="90963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Stop</a:t>
            </a:r>
          </a:p>
        </p:txBody>
      </p:sp>
      <p:sp>
        <p:nvSpPr>
          <p:cNvPr id="19" name="TextBox 24"/>
          <p:cNvSpPr txBox="1">
            <a:spLocks noChangeArrowheads="1"/>
          </p:cNvSpPr>
          <p:nvPr/>
        </p:nvSpPr>
        <p:spPr bwMode="auto">
          <a:xfrm>
            <a:off x="1635473" y="2513638"/>
            <a:ext cx="77628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Slip</a:t>
            </a:r>
          </a:p>
        </p:txBody>
      </p:sp>
    </p:spTree>
    <p:extLst>
      <p:ext uri="{BB962C8B-B14F-4D97-AF65-F5344CB8AC3E}">
        <p14:creationId xmlns:p14="http://schemas.microsoft.com/office/powerpoint/2010/main" val="46892407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endParaRPr lang="en-US" dirty="0"/>
          </a:p>
          <a:p>
            <a:pPr marL="0" lvl="1" indent="0">
              <a:buNone/>
            </a:pPr>
            <a:endParaRPr lang="en-US" dirty="0"/>
          </a:p>
          <a:p>
            <a:pPr marL="0" lvl="1" indent="0">
              <a:buNone/>
            </a:pPr>
            <a:endParaRPr lang="en-US" dirty="0"/>
          </a:p>
        </p:txBody>
      </p:sp>
      <p:pic>
        <p:nvPicPr>
          <p:cNvPr id="20"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71625" y="1571625"/>
            <a:ext cx="6096000" cy="4572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21" name="Straight Connector 20"/>
          <p:cNvCxnSpPr/>
          <p:nvPr/>
        </p:nvCxnSpPr>
        <p:spPr>
          <a:xfrm flipV="1">
            <a:off x="5286375" y="2357438"/>
            <a:ext cx="2500313" cy="1071562"/>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flipV="1">
            <a:off x="4714875" y="1500188"/>
            <a:ext cx="2071688" cy="1857375"/>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a:off x="6572250" y="4500563"/>
            <a:ext cx="1214438" cy="357187"/>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24" name="TextBox 15"/>
          <p:cNvSpPr txBox="1">
            <a:spLocks noChangeArrowheads="1"/>
          </p:cNvSpPr>
          <p:nvPr/>
        </p:nvSpPr>
        <p:spPr bwMode="auto">
          <a:xfrm>
            <a:off x="6739656" y="1143000"/>
            <a:ext cx="9286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22.5º</a:t>
            </a:r>
            <a:endParaRPr lang="en-GB" sz="1600" baseline="30000" dirty="0"/>
          </a:p>
        </p:txBody>
      </p:sp>
      <p:sp>
        <p:nvSpPr>
          <p:cNvPr id="25" name="TextBox 16"/>
          <p:cNvSpPr txBox="1">
            <a:spLocks noChangeArrowheads="1"/>
          </p:cNvSpPr>
          <p:nvPr/>
        </p:nvSpPr>
        <p:spPr bwMode="auto">
          <a:xfrm>
            <a:off x="7818065" y="2082334"/>
            <a:ext cx="71437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45º</a:t>
            </a:r>
            <a:endParaRPr lang="en-GB" sz="1600" baseline="30000" dirty="0"/>
          </a:p>
        </p:txBody>
      </p:sp>
      <p:sp>
        <p:nvSpPr>
          <p:cNvPr id="26" name="TextBox 17"/>
          <p:cNvSpPr txBox="1">
            <a:spLocks noChangeArrowheads="1"/>
          </p:cNvSpPr>
          <p:nvPr/>
        </p:nvSpPr>
        <p:spPr bwMode="auto">
          <a:xfrm>
            <a:off x="7818065" y="4746630"/>
            <a:ext cx="71437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90º</a:t>
            </a:r>
            <a:endParaRPr lang="en-GB" sz="1600" baseline="30000" dirty="0"/>
          </a:p>
        </p:txBody>
      </p:sp>
    </p:spTree>
    <p:extLst>
      <p:ext uri="{BB962C8B-B14F-4D97-AF65-F5344CB8AC3E}">
        <p14:creationId xmlns:p14="http://schemas.microsoft.com/office/powerpoint/2010/main" val="370306679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Scissor bender</a:t>
            </a:r>
          </a:p>
          <a:p>
            <a:pPr marL="0" lvl="1" indent="0">
              <a:buNone/>
            </a:pPr>
            <a:r>
              <a:rPr lang="en-US" dirty="0"/>
              <a:t>Named because of its scissor-like action, the bender is opened and the copper pipe is placed in the former and under the stop. The slip is placed on top of the pipe and below the roller. The stay handle is kept stationary and the pull handle is levered around. This causes the roller to move across the top of the slip and the pipe to move around the former to the required angle.</a:t>
            </a:r>
          </a:p>
          <a:p>
            <a:pPr marL="0" lvl="1" indent="0">
              <a:buNone/>
            </a:pPr>
            <a:r>
              <a:rPr lang="en-US" dirty="0"/>
              <a:t>Like any tool, the scissor bender will require regular lubrication, cleaning and tightening. On occasions the slip may need replacing due to some damage to it.</a:t>
            </a:r>
          </a:p>
          <a:p>
            <a:pPr marL="0" lvl="1" indent="0">
              <a:buNone/>
            </a:pPr>
            <a:r>
              <a:rPr lang="en-US" dirty="0"/>
              <a:t>A good-quality scissor bender should last a lifetime if used correctly and maintained well.</a:t>
            </a:r>
          </a:p>
          <a:p>
            <a:pPr marL="0" lvl="1" indent="0">
              <a:buNone/>
            </a:pPr>
            <a:endParaRPr lang="en-US" dirty="0"/>
          </a:p>
        </p:txBody>
      </p:sp>
    </p:spTree>
    <p:extLst>
      <p:ext uri="{BB962C8B-B14F-4D97-AF65-F5344CB8AC3E}">
        <p14:creationId xmlns:p14="http://schemas.microsoft.com/office/powerpoint/2010/main" val="137415619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dirty="0"/>
              <a:t>There are other types of scissor benders designed for use on copper pipes of different sizes.</a:t>
            </a:r>
          </a:p>
          <a:p>
            <a:pPr marL="0" lvl="1" indent="0">
              <a:buNone/>
            </a:pPr>
            <a:endParaRPr lang="en-US" b="1" dirty="0"/>
          </a:p>
          <a:p>
            <a:pPr marL="0" lvl="1" indent="0">
              <a:buNone/>
            </a:pPr>
            <a:r>
              <a:rPr lang="en-US" b="1" dirty="0" err="1"/>
              <a:t>Microbore</a:t>
            </a:r>
            <a:r>
              <a:rPr lang="en-US" b="1" dirty="0"/>
              <a:t> scissor bender</a:t>
            </a:r>
          </a:p>
          <a:p>
            <a:pPr lvl="1"/>
            <a:r>
              <a:rPr lang="en-US" dirty="0"/>
              <a:t>Used for 6, 8 and 10mm copper pipe</a:t>
            </a:r>
          </a:p>
          <a:p>
            <a:pPr marL="0" lvl="1" indent="0">
              <a:buNone/>
            </a:pPr>
            <a:endParaRPr lang="en-US" b="1" dirty="0"/>
          </a:p>
          <a:p>
            <a:pPr marL="0" lvl="1" indent="0">
              <a:buNone/>
            </a:pPr>
            <a:r>
              <a:rPr lang="en-US" b="1" dirty="0"/>
              <a:t>Stand scissor bender</a:t>
            </a:r>
          </a:p>
          <a:p>
            <a:pPr lvl="1"/>
            <a:r>
              <a:rPr lang="en-US" dirty="0"/>
              <a:t>Used for 22, 28 and 35mm copper pipe </a:t>
            </a:r>
          </a:p>
          <a:p>
            <a:pPr marL="0" lvl="1" indent="0">
              <a:buNone/>
            </a:pPr>
            <a:endParaRPr lang="en-US" dirty="0"/>
          </a:p>
        </p:txBody>
      </p:sp>
      <p:pic>
        <p:nvPicPr>
          <p:cNvPr id="4" name="Picture 6" descr="http://t1.gstatic.com/images?q=tbn:ANd9GcTLMPlJA3V6aong0nCeayq6gcf7ZhExQJT9NOQ7u2i2o76vvrhY"/>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724128" y="2564904"/>
            <a:ext cx="1223963" cy="13636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5" name="Picture 4" descr="http://t3.gstatic.com/images?q=tbn:ANd9GcQ_NIf4fqFN_PZicggb3k7lRHXC65vDS1VIC0owlNJfUZB0Uw9nhA"/>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96136" y="4005064"/>
            <a:ext cx="1491725" cy="193911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9152114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Junior hacksaw</a:t>
            </a:r>
          </a:p>
          <a:p>
            <a:pPr marL="0" lvl="1" indent="0">
              <a:buNone/>
            </a:pPr>
            <a:r>
              <a:rPr lang="en-US" dirty="0"/>
              <a:t>This is an essential saw for a plumber. It is used to cut small pipework, generally up to 22mm. It is useful for cutting pipe when in situ, where access is difficult or removal too costly.</a:t>
            </a:r>
          </a:p>
          <a:p>
            <a:pPr marL="0" lvl="1" indent="0">
              <a:buNone/>
            </a:pPr>
            <a:endParaRPr lang="en-US" dirty="0"/>
          </a:p>
        </p:txBody>
      </p:sp>
      <p:pic>
        <p:nvPicPr>
          <p:cNvPr id="6" name="Picture 8" descr="Junior%20hacksaw"/>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1758" y="3507234"/>
            <a:ext cx="2376488" cy="1601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pic>
        <p:nvPicPr>
          <p:cNvPr id="7" name="Picture 2"/>
          <p:cNvPicPr>
            <a:picLocks noChangeAspect="1" noChangeArrowheads="1"/>
          </p:cNvPicPr>
          <p:nvPr/>
        </p:nvPicPr>
        <p:blipFill>
          <a:blip r:embed="rId3">
            <a:extLst>
              <a:ext uri="{28A0092B-C50C-407E-A947-70E740481C1C}">
                <a14:useLocalDpi xmlns:a14="http://schemas.microsoft.com/office/drawing/2010/main" val="0"/>
              </a:ext>
            </a:extLst>
          </a:blip>
          <a:srcRect l="44548" t="37032" r="32208" b="38361"/>
          <a:stretch>
            <a:fillRect/>
          </a:stretch>
        </p:blipFill>
        <p:spPr bwMode="auto">
          <a:xfrm>
            <a:off x="1043608" y="3284984"/>
            <a:ext cx="3024188" cy="18002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2530015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pic>
        <p:nvPicPr>
          <p:cNvPr id="8" name="Picture 2"/>
          <p:cNvPicPr>
            <a:picLocks noChangeAspect="1" noChangeArrowheads="1"/>
          </p:cNvPicPr>
          <p:nvPr/>
        </p:nvPicPr>
        <p:blipFill>
          <a:blip r:embed="rId2">
            <a:extLst>
              <a:ext uri="{28A0092B-C50C-407E-A947-70E740481C1C}">
                <a14:useLocalDpi xmlns:a14="http://schemas.microsoft.com/office/drawing/2010/main" val="0"/>
              </a:ext>
            </a:extLst>
          </a:blip>
          <a:srcRect l="44548" t="37032" r="32208" b="38361"/>
          <a:stretch>
            <a:fillRect/>
          </a:stretch>
        </p:blipFill>
        <p:spPr bwMode="auto">
          <a:xfrm>
            <a:off x="2771775" y="2662635"/>
            <a:ext cx="3613150" cy="21510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9" name="Straight Connector 8"/>
          <p:cNvCxnSpPr>
            <a:cxnSpLocks noChangeShapeType="1"/>
          </p:cNvCxnSpPr>
          <p:nvPr/>
        </p:nvCxnSpPr>
        <p:spPr bwMode="auto">
          <a:xfrm>
            <a:off x="6011863" y="4031060"/>
            <a:ext cx="1152525" cy="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0" name="Straight Connector 9"/>
          <p:cNvCxnSpPr>
            <a:cxnSpLocks noChangeShapeType="1"/>
          </p:cNvCxnSpPr>
          <p:nvPr/>
        </p:nvCxnSpPr>
        <p:spPr bwMode="auto">
          <a:xfrm flipV="1">
            <a:off x="4140200" y="4031060"/>
            <a:ext cx="144463" cy="1439862"/>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1" name="Straight Connector 10"/>
          <p:cNvCxnSpPr>
            <a:cxnSpLocks noChangeShapeType="1"/>
          </p:cNvCxnSpPr>
          <p:nvPr/>
        </p:nvCxnSpPr>
        <p:spPr bwMode="auto">
          <a:xfrm flipV="1">
            <a:off x="4578350" y="2662635"/>
            <a:ext cx="0" cy="720725"/>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2" name="Straight Connector 11"/>
          <p:cNvCxnSpPr>
            <a:cxnSpLocks noChangeShapeType="1"/>
          </p:cNvCxnSpPr>
          <p:nvPr/>
        </p:nvCxnSpPr>
        <p:spPr bwMode="auto">
          <a:xfrm>
            <a:off x="1619250" y="3599260"/>
            <a:ext cx="1584325" cy="360362"/>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3" name="Straight Connector 12"/>
          <p:cNvCxnSpPr>
            <a:cxnSpLocks noChangeShapeType="1"/>
          </p:cNvCxnSpPr>
          <p:nvPr/>
        </p:nvCxnSpPr>
        <p:spPr bwMode="auto">
          <a:xfrm>
            <a:off x="1619250" y="3599260"/>
            <a:ext cx="3529013" cy="503237"/>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14" name="TextBox 17"/>
          <p:cNvSpPr txBox="1">
            <a:spLocks noChangeArrowheads="1"/>
          </p:cNvSpPr>
          <p:nvPr/>
        </p:nvSpPr>
        <p:spPr bwMode="auto">
          <a:xfrm>
            <a:off x="7189539" y="3810526"/>
            <a:ext cx="155892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Handle</a:t>
            </a:r>
          </a:p>
        </p:txBody>
      </p:sp>
      <p:sp>
        <p:nvSpPr>
          <p:cNvPr id="15" name="TextBox 18"/>
          <p:cNvSpPr txBox="1">
            <a:spLocks noChangeArrowheads="1"/>
          </p:cNvSpPr>
          <p:nvPr/>
        </p:nvSpPr>
        <p:spPr bwMode="auto">
          <a:xfrm>
            <a:off x="4298181" y="2226350"/>
            <a:ext cx="777875"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Bow</a:t>
            </a:r>
          </a:p>
        </p:txBody>
      </p:sp>
      <p:sp>
        <p:nvSpPr>
          <p:cNvPr id="16" name="TextBox 19"/>
          <p:cNvSpPr txBox="1">
            <a:spLocks noChangeArrowheads="1"/>
          </p:cNvSpPr>
          <p:nvPr/>
        </p:nvSpPr>
        <p:spPr bwMode="auto">
          <a:xfrm>
            <a:off x="3779912" y="5517232"/>
            <a:ext cx="900112"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Blade</a:t>
            </a:r>
          </a:p>
        </p:txBody>
      </p:sp>
      <p:sp>
        <p:nvSpPr>
          <p:cNvPr id="17" name="TextBox 20"/>
          <p:cNvSpPr txBox="1">
            <a:spLocks noChangeArrowheads="1"/>
          </p:cNvSpPr>
          <p:nvPr/>
        </p:nvSpPr>
        <p:spPr bwMode="auto">
          <a:xfrm>
            <a:off x="612751" y="3356992"/>
            <a:ext cx="1150937"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Location</a:t>
            </a:r>
          </a:p>
          <a:p>
            <a:pPr eaLnBrk="1" hangingPunct="1"/>
            <a:r>
              <a:rPr lang="en-GB" sz="1600" dirty="0"/>
              <a:t>lugs</a:t>
            </a:r>
          </a:p>
        </p:txBody>
      </p:sp>
    </p:spTree>
    <p:extLst>
      <p:ext uri="{BB962C8B-B14F-4D97-AF65-F5344CB8AC3E}">
        <p14:creationId xmlns:p14="http://schemas.microsoft.com/office/powerpoint/2010/main" val="234411567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Junior hacksaw</a:t>
            </a:r>
          </a:p>
          <a:p>
            <a:pPr marL="0" lvl="1" indent="0">
              <a:buNone/>
            </a:pPr>
            <a:r>
              <a:rPr lang="en-US" dirty="0"/>
              <a:t>The blade is held in place between two locating lugs. The tension of the blade is held by the frame of the hacksaw being spring-loaded.</a:t>
            </a:r>
          </a:p>
          <a:p>
            <a:pPr marL="0" lvl="1" indent="0">
              <a:buNone/>
            </a:pPr>
            <a:r>
              <a:rPr lang="en-US" dirty="0"/>
              <a:t>From time to time the blade will need replacing between the lugs. Care must be taken to ensure the teeth are facing forwards to allow the cutting action to take place on the forwards motion.</a:t>
            </a:r>
          </a:p>
          <a:p>
            <a:pPr marL="0" lvl="1" indent="0">
              <a:buNone/>
            </a:pPr>
            <a:endParaRPr lang="en-US" dirty="0"/>
          </a:p>
        </p:txBody>
      </p:sp>
    </p:spTree>
    <p:extLst>
      <p:ext uri="{BB962C8B-B14F-4D97-AF65-F5344CB8AC3E}">
        <p14:creationId xmlns:p14="http://schemas.microsoft.com/office/powerpoint/2010/main" val="284446079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Blowtorch</a:t>
            </a:r>
          </a:p>
          <a:p>
            <a:pPr marL="0" lvl="1" indent="0">
              <a:buNone/>
            </a:pPr>
            <a:r>
              <a:rPr lang="en-US" dirty="0"/>
              <a:t>The blowtorch is the part of the LPG equipment that controls the size of the flame when soldering. They can either be self-igniting or require an ignition source.</a:t>
            </a:r>
          </a:p>
          <a:p>
            <a:pPr marL="0" lvl="1" indent="0">
              <a:buNone/>
            </a:pPr>
            <a:r>
              <a:rPr lang="en-US" dirty="0"/>
              <a:t>Blowtorches have an isolator and gas regulator to control the size and heat of the flame. They are handheld and caution needs to be taken because the nozzle will be hot after use. </a:t>
            </a:r>
          </a:p>
          <a:p>
            <a:pPr marL="0" lvl="1" indent="0">
              <a:buNone/>
            </a:pPr>
            <a:endParaRPr lang="en-US" dirty="0"/>
          </a:p>
        </p:txBody>
      </p:sp>
      <p:pic>
        <p:nvPicPr>
          <p:cNvPr id="4" name="Picture 2" descr="Rothenberger Super-Fire 2 Brazing Torch"/>
          <p:cNvPicPr>
            <a:picLocks noChangeAspect="1" noChangeArrowheads="1"/>
          </p:cNvPicPr>
          <p:nvPr/>
        </p:nvPicPr>
        <p:blipFill>
          <a:blip r:embed="rId2">
            <a:extLst>
              <a:ext uri="{28A0092B-C50C-407E-A947-70E740481C1C}">
                <a14:useLocalDpi xmlns:a14="http://schemas.microsoft.com/office/drawing/2010/main" val="0"/>
              </a:ext>
            </a:extLst>
          </a:blip>
          <a:srcRect l="29697" r="28493"/>
          <a:stretch>
            <a:fillRect/>
          </a:stretch>
        </p:blipFill>
        <p:spPr bwMode="auto">
          <a:xfrm>
            <a:off x="6444208" y="3704108"/>
            <a:ext cx="938817" cy="224517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4765686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pic>
        <p:nvPicPr>
          <p:cNvPr id="5" name="Picture 2" descr="Rothenberger Super-Fire 2 Brazing Torch"/>
          <p:cNvPicPr>
            <a:picLocks noChangeAspect="1" noChangeArrowheads="1"/>
          </p:cNvPicPr>
          <p:nvPr/>
        </p:nvPicPr>
        <p:blipFill>
          <a:blip r:embed="rId2">
            <a:extLst>
              <a:ext uri="{28A0092B-C50C-407E-A947-70E740481C1C}">
                <a14:useLocalDpi xmlns:a14="http://schemas.microsoft.com/office/drawing/2010/main" val="0"/>
              </a:ext>
            </a:extLst>
          </a:blip>
          <a:srcRect l="29697" r="28493"/>
          <a:stretch>
            <a:fillRect/>
          </a:stretch>
        </p:blipFill>
        <p:spPr bwMode="auto">
          <a:xfrm>
            <a:off x="3492500" y="1844824"/>
            <a:ext cx="1584325" cy="378936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6" name="Straight Connector 5"/>
          <p:cNvCxnSpPr>
            <a:cxnSpLocks noChangeShapeType="1"/>
          </p:cNvCxnSpPr>
          <p:nvPr/>
        </p:nvCxnSpPr>
        <p:spPr bwMode="auto">
          <a:xfrm flipH="1">
            <a:off x="2484438" y="2205186"/>
            <a:ext cx="1366837" cy="71438"/>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7" name="Straight Connector 6"/>
          <p:cNvCxnSpPr>
            <a:cxnSpLocks noChangeShapeType="1"/>
          </p:cNvCxnSpPr>
          <p:nvPr/>
        </p:nvCxnSpPr>
        <p:spPr bwMode="auto">
          <a:xfrm flipH="1">
            <a:off x="2325688" y="4724549"/>
            <a:ext cx="1584325" cy="144462"/>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8" name="Straight Connector 7"/>
          <p:cNvCxnSpPr>
            <a:cxnSpLocks noChangeShapeType="1"/>
          </p:cNvCxnSpPr>
          <p:nvPr/>
        </p:nvCxnSpPr>
        <p:spPr bwMode="auto">
          <a:xfrm flipH="1">
            <a:off x="4932363" y="3860949"/>
            <a:ext cx="1584325" cy="144462"/>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9" name="Straight Connector 8"/>
          <p:cNvCxnSpPr>
            <a:cxnSpLocks noChangeShapeType="1"/>
          </p:cNvCxnSpPr>
          <p:nvPr/>
        </p:nvCxnSpPr>
        <p:spPr bwMode="auto">
          <a:xfrm flipH="1">
            <a:off x="4716463" y="2421086"/>
            <a:ext cx="1511300" cy="151130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0" name="Straight Connector 9"/>
          <p:cNvCxnSpPr>
            <a:cxnSpLocks noChangeShapeType="1"/>
            <a:stCxn id="14" idx="1"/>
          </p:cNvCxnSpPr>
          <p:nvPr/>
        </p:nvCxnSpPr>
        <p:spPr bwMode="auto">
          <a:xfrm flipH="1" flipV="1">
            <a:off x="4614688" y="5382538"/>
            <a:ext cx="1784350" cy="346362"/>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1" name="Straight Connector 10"/>
          <p:cNvCxnSpPr>
            <a:cxnSpLocks noChangeShapeType="1"/>
          </p:cNvCxnSpPr>
          <p:nvPr/>
        </p:nvCxnSpPr>
        <p:spPr bwMode="auto">
          <a:xfrm flipH="1" flipV="1">
            <a:off x="2484438" y="3605361"/>
            <a:ext cx="1655762" cy="61595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12" name="TextBox 19"/>
          <p:cNvSpPr txBox="1">
            <a:spLocks noChangeArrowheads="1"/>
          </p:cNvSpPr>
          <p:nvPr/>
        </p:nvSpPr>
        <p:spPr bwMode="auto">
          <a:xfrm>
            <a:off x="6516688" y="3645024"/>
            <a:ext cx="1557337"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Gas isolator and regulator</a:t>
            </a:r>
          </a:p>
        </p:txBody>
      </p:sp>
      <p:sp>
        <p:nvSpPr>
          <p:cNvPr id="13" name="TextBox 20"/>
          <p:cNvSpPr txBox="1">
            <a:spLocks noChangeArrowheads="1"/>
          </p:cNvSpPr>
          <p:nvPr/>
        </p:nvSpPr>
        <p:spPr bwMode="auto">
          <a:xfrm>
            <a:off x="6300192" y="2204864"/>
            <a:ext cx="1878012"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Injector inside body</a:t>
            </a:r>
          </a:p>
        </p:txBody>
      </p:sp>
      <p:sp>
        <p:nvSpPr>
          <p:cNvPr id="14" name="TextBox 21"/>
          <p:cNvSpPr txBox="1">
            <a:spLocks noChangeArrowheads="1"/>
          </p:cNvSpPr>
          <p:nvPr/>
        </p:nvSpPr>
        <p:spPr bwMode="auto">
          <a:xfrm>
            <a:off x="6399038" y="5436512"/>
            <a:ext cx="1557338"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Connection to gas</a:t>
            </a:r>
          </a:p>
        </p:txBody>
      </p:sp>
      <p:sp>
        <p:nvSpPr>
          <p:cNvPr id="15" name="TextBox 23"/>
          <p:cNvSpPr txBox="1">
            <a:spLocks noChangeArrowheads="1"/>
          </p:cNvSpPr>
          <p:nvPr/>
        </p:nvSpPr>
        <p:spPr bwMode="auto">
          <a:xfrm>
            <a:off x="996851" y="4716432"/>
            <a:ext cx="1558925"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Gas release and </a:t>
            </a:r>
            <a:r>
              <a:rPr lang="en-GB" sz="1600" dirty="0" err="1"/>
              <a:t>ignitor</a:t>
            </a:r>
            <a:endParaRPr lang="en-GB" sz="1600" dirty="0"/>
          </a:p>
        </p:txBody>
      </p:sp>
      <p:sp>
        <p:nvSpPr>
          <p:cNvPr id="16" name="TextBox 24"/>
          <p:cNvSpPr txBox="1">
            <a:spLocks noChangeArrowheads="1"/>
          </p:cNvSpPr>
          <p:nvPr/>
        </p:nvSpPr>
        <p:spPr bwMode="auto">
          <a:xfrm>
            <a:off x="1862162" y="3378478"/>
            <a:ext cx="90963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Lock</a:t>
            </a:r>
          </a:p>
        </p:txBody>
      </p:sp>
      <p:sp>
        <p:nvSpPr>
          <p:cNvPr id="17" name="TextBox 26"/>
          <p:cNvSpPr txBox="1">
            <a:spLocks noChangeArrowheads="1"/>
          </p:cNvSpPr>
          <p:nvPr/>
        </p:nvSpPr>
        <p:spPr bwMode="auto">
          <a:xfrm>
            <a:off x="1573113" y="2060848"/>
            <a:ext cx="982663"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Nozzle</a:t>
            </a:r>
          </a:p>
        </p:txBody>
      </p:sp>
    </p:spTree>
    <p:extLst>
      <p:ext uri="{BB962C8B-B14F-4D97-AF65-F5344CB8AC3E}">
        <p14:creationId xmlns:p14="http://schemas.microsoft.com/office/powerpoint/2010/main" val="5767363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Blowtorch</a:t>
            </a:r>
          </a:p>
          <a:p>
            <a:pPr marL="0" lvl="1" indent="0">
              <a:buNone/>
            </a:pPr>
            <a:r>
              <a:rPr lang="en-US" dirty="0"/>
              <a:t>The blowtorch is a specialist piece of equipment that requires a higher degree of maintenance:</a:t>
            </a:r>
          </a:p>
          <a:p>
            <a:pPr lvl="1"/>
            <a:r>
              <a:rPr lang="en-US" dirty="0"/>
              <a:t>The nozzle and injector will require cleaning from time to time to remove any debris.</a:t>
            </a:r>
          </a:p>
          <a:p>
            <a:pPr lvl="1"/>
            <a:r>
              <a:rPr lang="en-US" dirty="0"/>
              <a:t>The </a:t>
            </a:r>
            <a:r>
              <a:rPr lang="en-US" dirty="0" err="1"/>
              <a:t>ignitor</a:t>
            </a:r>
            <a:r>
              <a:rPr lang="en-US" dirty="0"/>
              <a:t> may require changing if it fails to spark.</a:t>
            </a:r>
          </a:p>
          <a:p>
            <a:pPr lvl="1"/>
            <a:r>
              <a:rPr lang="en-US" dirty="0"/>
              <a:t>The rubber seal on the gas connection will require inspection to ensure that it is gas-tight seal.</a:t>
            </a:r>
          </a:p>
        </p:txBody>
      </p:sp>
    </p:spTree>
    <p:extLst>
      <p:ext uri="{BB962C8B-B14F-4D97-AF65-F5344CB8AC3E}">
        <p14:creationId xmlns:p14="http://schemas.microsoft.com/office/powerpoint/2010/main" val="12293775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2849488"/>
          </a:xfrm>
        </p:spPr>
        <p:txBody>
          <a:bodyPr/>
          <a:lstStyle/>
          <a:p>
            <a:pPr marL="0" lvl="1" indent="0">
              <a:buNone/>
            </a:pPr>
            <a:r>
              <a:rPr lang="en-US" dirty="0"/>
              <a:t>When fabricating copper pipe, it is very important to be able to identify and use the correct tools properly.</a:t>
            </a:r>
          </a:p>
          <a:p>
            <a:pPr marL="0" lvl="1" indent="0">
              <a:buNone/>
            </a:pPr>
            <a:r>
              <a:rPr lang="en-US" dirty="0"/>
              <a:t>It is also important to be able to maintain the tools in good condition so they last for a long time and are ready to be used whenever needed.</a:t>
            </a: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Adjustable spanner</a:t>
            </a:r>
          </a:p>
          <a:p>
            <a:pPr marL="0" lvl="1" indent="0">
              <a:buNone/>
            </a:pPr>
            <a:r>
              <a:rPr lang="en-US" dirty="0"/>
              <a:t>It is a general-purpose tool, used for tightening or loosening nuts. Any nut (flat-sided) should be adjusted by using a spanner and not grips. The head is shaped to be positioned on the nut one way, so the force from the handle is in the correct direction and slip is </a:t>
            </a:r>
            <a:r>
              <a:rPr lang="en-US" dirty="0" err="1"/>
              <a:t>minimised</a:t>
            </a:r>
            <a:r>
              <a:rPr lang="en-US" dirty="0"/>
              <a:t>.</a:t>
            </a:r>
          </a:p>
        </p:txBody>
      </p:sp>
      <p:pic>
        <p:nvPicPr>
          <p:cNvPr id="4" name="Picture 2"/>
          <p:cNvPicPr>
            <a:picLocks noChangeAspect="1" noChangeArrowheads="1"/>
          </p:cNvPicPr>
          <p:nvPr/>
        </p:nvPicPr>
        <p:blipFill>
          <a:blip r:embed="rId2">
            <a:extLst>
              <a:ext uri="{28A0092B-C50C-407E-A947-70E740481C1C}">
                <a14:useLocalDpi xmlns:a14="http://schemas.microsoft.com/office/drawing/2010/main" val="0"/>
              </a:ext>
            </a:extLst>
          </a:blip>
          <a:srcRect l="22963" t="33093" r="55453" b="50172"/>
          <a:stretch>
            <a:fillRect/>
          </a:stretch>
        </p:blipFill>
        <p:spPr bwMode="auto">
          <a:xfrm>
            <a:off x="2843808" y="3573016"/>
            <a:ext cx="3468687" cy="15113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5" name="Down Arrow 4"/>
          <p:cNvSpPr>
            <a:spLocks noChangeArrowheads="1"/>
          </p:cNvSpPr>
          <p:nvPr/>
        </p:nvSpPr>
        <p:spPr bwMode="auto">
          <a:xfrm rot="20189796">
            <a:off x="5596391" y="4164409"/>
            <a:ext cx="647700" cy="1008063"/>
          </a:xfrm>
          <a:prstGeom prst="downArrow">
            <a:avLst>
              <a:gd name="adj1" fmla="val 50000"/>
              <a:gd name="adj2" fmla="val 49998"/>
            </a:avLst>
          </a:prstGeom>
          <a:solidFill>
            <a:srgbClr val="C00000"/>
          </a:solidFill>
          <a:ln w="9525">
            <a:solidFill>
              <a:srgbClr val="C00000"/>
            </a:solidFill>
            <a:miter lim="800000"/>
            <a:headEnd/>
            <a:tailEnd/>
          </a:ln>
          <a:effectLst>
            <a:outerShdw blurRad="63500" dist="23000" dir="5400000" rotWithShape="0">
              <a:srgbClr val="000000">
                <a:alpha val="34999"/>
              </a:srgbClr>
            </a:outerShdw>
          </a:effectLst>
        </p:spPr>
        <p:txBody>
          <a:bodyPr anchor="ctr"/>
          <a:lstStyle/>
          <a:p>
            <a:pPr algn="ctr">
              <a:defRPr/>
            </a:pPr>
            <a:endParaRPr lang="en-GB">
              <a:solidFill>
                <a:schemeClr val="lt1"/>
              </a:solidFill>
              <a:latin typeface="+mn-lt"/>
              <a:ea typeface="+mn-ea"/>
              <a:cs typeface="+mn-cs"/>
            </a:endParaRPr>
          </a:p>
        </p:txBody>
      </p:sp>
      <p:sp>
        <p:nvSpPr>
          <p:cNvPr id="6" name="TextBox 5"/>
          <p:cNvSpPr txBox="1">
            <a:spLocks noChangeArrowheads="1"/>
          </p:cNvSpPr>
          <p:nvPr/>
        </p:nvSpPr>
        <p:spPr bwMode="auto">
          <a:xfrm rot="20575347">
            <a:off x="5775779" y="5259784"/>
            <a:ext cx="1285875" cy="4016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a:t>Pull force</a:t>
            </a:r>
          </a:p>
        </p:txBody>
      </p:sp>
    </p:spTree>
    <p:extLst>
      <p:ext uri="{BB962C8B-B14F-4D97-AF65-F5344CB8AC3E}">
        <p14:creationId xmlns:p14="http://schemas.microsoft.com/office/powerpoint/2010/main" val="343402005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Adjustable spanner</a:t>
            </a:r>
          </a:p>
          <a:p>
            <a:pPr marL="0" lvl="1" indent="0">
              <a:buNone/>
            </a:pPr>
            <a:r>
              <a:rPr lang="en-US" dirty="0"/>
              <a:t>These tools will require regular lubrication on the moving worm and jaw. This is mainly due to the spanner being made from forged steel, which will rust if left damp after use.</a:t>
            </a:r>
          </a:p>
        </p:txBody>
      </p:sp>
    </p:spTree>
    <p:extLst>
      <p:ext uri="{BB962C8B-B14F-4D97-AF65-F5344CB8AC3E}">
        <p14:creationId xmlns:p14="http://schemas.microsoft.com/office/powerpoint/2010/main" val="16996171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Hazards</a:t>
            </a:r>
          </a:p>
          <a:p>
            <a:pPr marL="0" lvl="1" indent="0">
              <a:buNone/>
            </a:pPr>
            <a:r>
              <a:rPr lang="en-US" dirty="0"/>
              <a:t>As with the use of any tool, always assess the risks and hazards presented by the tools we have looked at:</a:t>
            </a:r>
          </a:p>
          <a:p>
            <a:pPr lvl="1"/>
            <a:r>
              <a:rPr lang="en-US" dirty="0"/>
              <a:t>Cuts from sharp edges</a:t>
            </a:r>
          </a:p>
          <a:p>
            <a:pPr lvl="1"/>
            <a:r>
              <a:rPr lang="en-US" dirty="0"/>
              <a:t>Burns from hot components</a:t>
            </a:r>
          </a:p>
          <a:p>
            <a:pPr lvl="1"/>
            <a:r>
              <a:rPr lang="en-US" dirty="0"/>
              <a:t>Flammable materials</a:t>
            </a:r>
          </a:p>
          <a:p>
            <a:pPr lvl="1"/>
            <a:r>
              <a:rPr lang="en-US" dirty="0"/>
              <a:t>Trapping fingers</a:t>
            </a:r>
          </a:p>
        </p:txBody>
      </p:sp>
    </p:spTree>
    <p:extLst>
      <p:ext uri="{BB962C8B-B14F-4D97-AF65-F5344CB8AC3E}">
        <p14:creationId xmlns:p14="http://schemas.microsoft.com/office/powerpoint/2010/main" val="24373062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Hazards</a:t>
            </a:r>
          </a:p>
          <a:p>
            <a:pPr marL="0" lvl="1" indent="0">
              <a:buNone/>
            </a:pPr>
            <a:r>
              <a:rPr lang="en-US" dirty="0"/>
              <a:t>If there are any cutting edges, make sure they are kept sharp, but keep your fingers away from them. Sometimes the use of gloves may be required to protect your hands.</a:t>
            </a:r>
          </a:p>
          <a:p>
            <a:pPr marL="0" lvl="1" indent="0">
              <a:buNone/>
            </a:pPr>
            <a:r>
              <a:rPr lang="en-US" dirty="0"/>
              <a:t>Once a fitting has been soldered be aware of the remaining heat in the joint as well as the blow torch. The heat can burn you or damage property. Gloves can protect your hands and a solder mat can protect the property.</a:t>
            </a:r>
          </a:p>
        </p:txBody>
      </p:sp>
    </p:spTree>
    <p:extLst>
      <p:ext uri="{BB962C8B-B14F-4D97-AF65-F5344CB8AC3E}">
        <p14:creationId xmlns:p14="http://schemas.microsoft.com/office/powerpoint/2010/main" val="75420636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Hazards</a:t>
            </a:r>
          </a:p>
          <a:p>
            <a:pPr marL="0" lvl="1" indent="0">
              <a:buNone/>
            </a:pPr>
            <a:r>
              <a:rPr lang="en-US" dirty="0"/>
              <a:t>LPG is extremely flammable, so care is needed when using, transporting and storing it. Do not solder near to combustible materials and always have the correct fire extinguisher near by. Always protect your eyes when soldering.</a:t>
            </a:r>
          </a:p>
        </p:txBody>
      </p:sp>
    </p:spTree>
    <p:extLst>
      <p:ext uri="{BB962C8B-B14F-4D97-AF65-F5344CB8AC3E}">
        <p14:creationId xmlns:p14="http://schemas.microsoft.com/office/powerpoint/2010/main" val="268746502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Hazards</a:t>
            </a:r>
          </a:p>
          <a:p>
            <a:pPr marL="0" lvl="1" indent="0">
              <a:buNone/>
            </a:pPr>
            <a:r>
              <a:rPr lang="en-US" dirty="0"/>
              <a:t>Trapping your fingers in a tool or against an object can be very painful. Take care when using the scissor benders not to trap your fingers. Adjust the spanner to the correct size to avoid it slipping off and hitting your fingers.</a:t>
            </a:r>
          </a:p>
        </p:txBody>
      </p:sp>
    </p:spTree>
    <p:extLst>
      <p:ext uri="{BB962C8B-B14F-4D97-AF65-F5344CB8AC3E}">
        <p14:creationId xmlns:p14="http://schemas.microsoft.com/office/powerpoint/2010/main" val="160200641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2849488"/>
          </a:xfrm>
        </p:spPr>
        <p:txBody>
          <a:bodyPr/>
          <a:lstStyle/>
          <a:p>
            <a:pPr marL="0" lvl="1" indent="0">
              <a:buNone/>
            </a:pPr>
            <a:r>
              <a:rPr lang="en-US" b="1" dirty="0"/>
              <a:t>Pipe cutter</a:t>
            </a:r>
          </a:p>
          <a:p>
            <a:pPr marL="0" lvl="1" indent="0">
              <a:buNone/>
            </a:pPr>
            <a:r>
              <a:rPr lang="en-US" dirty="0"/>
              <a:t>This is a manually adjusted tool that is able to cut a range of copper pipe sizes.</a:t>
            </a:r>
          </a:p>
          <a:p>
            <a:pPr marL="0" lvl="1" indent="0">
              <a:buNone/>
            </a:pPr>
            <a:r>
              <a:rPr lang="en-US" dirty="0"/>
              <a:t>The handle is turned either clockwise or anti-clockwise, which opens and closes the rollers. </a:t>
            </a:r>
          </a:p>
        </p:txBody>
      </p:sp>
      <p:pic>
        <p:nvPicPr>
          <p:cNvPr id="4" name="Picture 6" descr="http://t0.gstatic.com/images?q=tbn:ANd9GcTFi0xmG5UAKX9pv5CgK1R_czxCBQ-EmgMVC5BRFBB2WadfA4Fb"/>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3212976"/>
            <a:ext cx="2698750" cy="202406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27949403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pic>
        <p:nvPicPr>
          <p:cNvPr id="5" name="Picture 6" descr="http://t0.gstatic.com/images?q=tbn:ANd9GcTFi0xmG5UAKX9pv5CgK1R_czxCBQ-EmgMVC5BRFBB2WadfA4Fb"/>
          <p:cNvPicPr>
            <a:picLocks noChangeAspect="1" noChangeArrowheads="1"/>
          </p:cNvPicPr>
          <p:nvPr/>
        </p:nvPicPr>
        <p:blipFill>
          <a:blip r:embed="rId2">
            <a:extLst>
              <a:ext uri="{28A0092B-C50C-407E-A947-70E740481C1C}">
                <a14:useLocalDpi xmlns:a14="http://schemas.microsoft.com/office/drawing/2010/main" val="0"/>
              </a:ext>
            </a:extLst>
          </a:blip>
          <a:srcRect l="10570" t="11171" r="10474" b="6920"/>
          <a:stretch>
            <a:fillRect/>
          </a:stretch>
        </p:blipFill>
        <p:spPr bwMode="auto">
          <a:xfrm>
            <a:off x="2757488" y="2895600"/>
            <a:ext cx="3116262" cy="24241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6" name="Straight Connector 5"/>
          <p:cNvCxnSpPr>
            <a:cxnSpLocks noChangeShapeType="1"/>
          </p:cNvCxnSpPr>
          <p:nvPr/>
        </p:nvCxnSpPr>
        <p:spPr bwMode="auto">
          <a:xfrm flipV="1">
            <a:off x="5364163" y="3284538"/>
            <a:ext cx="1584325" cy="1296987"/>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7" name="TextBox 5"/>
          <p:cNvSpPr txBox="1">
            <a:spLocks noChangeArrowheads="1"/>
          </p:cNvSpPr>
          <p:nvPr/>
        </p:nvSpPr>
        <p:spPr bwMode="auto">
          <a:xfrm>
            <a:off x="6948264" y="2946430"/>
            <a:ext cx="15128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Cutting disc</a:t>
            </a:r>
          </a:p>
        </p:txBody>
      </p:sp>
      <p:cxnSp>
        <p:nvCxnSpPr>
          <p:cNvPr id="8" name="Straight Connector 7"/>
          <p:cNvCxnSpPr>
            <a:cxnSpLocks noChangeShapeType="1"/>
          </p:cNvCxnSpPr>
          <p:nvPr/>
        </p:nvCxnSpPr>
        <p:spPr bwMode="auto">
          <a:xfrm>
            <a:off x="5508625" y="4581525"/>
            <a:ext cx="914400" cy="91440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9" name="Straight Connector 8"/>
          <p:cNvCxnSpPr>
            <a:cxnSpLocks noChangeShapeType="1"/>
          </p:cNvCxnSpPr>
          <p:nvPr/>
        </p:nvCxnSpPr>
        <p:spPr bwMode="auto">
          <a:xfrm flipV="1">
            <a:off x="3563938" y="4797425"/>
            <a:ext cx="752475" cy="1008063"/>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0" name="Straight Connector 9"/>
          <p:cNvCxnSpPr>
            <a:cxnSpLocks noChangeShapeType="1"/>
          </p:cNvCxnSpPr>
          <p:nvPr/>
        </p:nvCxnSpPr>
        <p:spPr bwMode="auto">
          <a:xfrm>
            <a:off x="4787900" y="2276475"/>
            <a:ext cx="431800" cy="2160588"/>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1" name="Straight Connector 10"/>
          <p:cNvCxnSpPr>
            <a:cxnSpLocks noChangeShapeType="1"/>
          </p:cNvCxnSpPr>
          <p:nvPr/>
        </p:nvCxnSpPr>
        <p:spPr bwMode="auto">
          <a:xfrm>
            <a:off x="3292475" y="2276475"/>
            <a:ext cx="1295400" cy="1831975"/>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2" name="Straight Connector 11"/>
          <p:cNvCxnSpPr>
            <a:cxnSpLocks noChangeShapeType="1"/>
          </p:cNvCxnSpPr>
          <p:nvPr/>
        </p:nvCxnSpPr>
        <p:spPr bwMode="auto">
          <a:xfrm>
            <a:off x="1835150" y="3357563"/>
            <a:ext cx="1296988" cy="22225"/>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13" name="TextBox 27"/>
          <p:cNvSpPr txBox="1">
            <a:spLocks noChangeArrowheads="1"/>
          </p:cNvSpPr>
          <p:nvPr/>
        </p:nvSpPr>
        <p:spPr bwMode="auto">
          <a:xfrm>
            <a:off x="6423025" y="5408613"/>
            <a:ext cx="1511300" cy="83099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Retaining screw for the cutting disc</a:t>
            </a:r>
          </a:p>
        </p:txBody>
      </p:sp>
      <p:sp>
        <p:nvSpPr>
          <p:cNvPr id="14" name="TextBox 28"/>
          <p:cNvSpPr txBox="1">
            <a:spLocks noChangeArrowheads="1"/>
          </p:cNvSpPr>
          <p:nvPr/>
        </p:nvSpPr>
        <p:spPr bwMode="auto">
          <a:xfrm>
            <a:off x="2915816" y="5733256"/>
            <a:ext cx="91598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a:t>Body</a:t>
            </a:r>
          </a:p>
        </p:txBody>
      </p:sp>
      <p:sp>
        <p:nvSpPr>
          <p:cNvPr id="15" name="TextBox 29"/>
          <p:cNvSpPr txBox="1">
            <a:spLocks noChangeArrowheads="1"/>
          </p:cNvSpPr>
          <p:nvPr/>
        </p:nvSpPr>
        <p:spPr bwMode="auto">
          <a:xfrm>
            <a:off x="4644876" y="1938318"/>
            <a:ext cx="15113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Rollers</a:t>
            </a:r>
          </a:p>
        </p:txBody>
      </p:sp>
      <p:sp>
        <p:nvSpPr>
          <p:cNvPr id="16" name="TextBox 30"/>
          <p:cNvSpPr txBox="1">
            <a:spLocks noChangeArrowheads="1"/>
          </p:cNvSpPr>
          <p:nvPr/>
        </p:nvSpPr>
        <p:spPr bwMode="auto">
          <a:xfrm>
            <a:off x="2123008" y="1980128"/>
            <a:ext cx="1512888"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Adjustment thread</a:t>
            </a:r>
          </a:p>
        </p:txBody>
      </p:sp>
      <p:sp>
        <p:nvSpPr>
          <p:cNvPr id="17" name="TextBox 31"/>
          <p:cNvSpPr txBox="1">
            <a:spLocks noChangeArrowheads="1"/>
          </p:cNvSpPr>
          <p:nvPr/>
        </p:nvSpPr>
        <p:spPr bwMode="auto">
          <a:xfrm>
            <a:off x="612428" y="3140968"/>
            <a:ext cx="1511300"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Adjustment handle</a:t>
            </a:r>
          </a:p>
        </p:txBody>
      </p:sp>
    </p:spTree>
    <p:extLst>
      <p:ext uri="{BB962C8B-B14F-4D97-AF65-F5344CB8AC3E}">
        <p14:creationId xmlns:p14="http://schemas.microsoft.com/office/powerpoint/2010/main" val="27567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Pipe cutter</a:t>
            </a:r>
          </a:p>
          <a:p>
            <a:pPr marL="0" lvl="1" indent="0">
              <a:buNone/>
            </a:pPr>
            <a:r>
              <a:rPr lang="en-US" dirty="0"/>
              <a:t>When the copper pipe is placed in position correctly, the rollers will hold the pipe against the cutting disc. The cutter can then be rotated around the copper pipe, maintaining a single groove. The adjustment handle is tightened slightly after every second turn until the cutting wheel breaks through the pipe.</a:t>
            </a:r>
          </a:p>
          <a:p>
            <a:pPr marL="0" lvl="1" indent="0">
              <a:buNone/>
            </a:pPr>
            <a:r>
              <a:rPr lang="en-US" dirty="0"/>
              <a:t>After a period of time the cutting disc will need to be replaced. This can be done by loosening the retaining screw.</a:t>
            </a:r>
          </a:p>
          <a:p>
            <a:pPr marL="0" lvl="1" indent="0">
              <a:buNone/>
            </a:pPr>
            <a:r>
              <a:rPr lang="en-US" dirty="0"/>
              <a:t>The adjustment thread will require lubricating regularly, which will allow free movement up and down the thread. The rollers will also need lubricating to allow them to rotate freely.</a:t>
            </a:r>
          </a:p>
          <a:p>
            <a:pPr marL="0" lvl="1" indent="0">
              <a:buNone/>
            </a:pPr>
            <a:endParaRPr lang="en-US" dirty="0"/>
          </a:p>
          <a:p>
            <a:pPr marL="0" lvl="1" indent="0">
              <a:buNone/>
            </a:pPr>
            <a:endParaRPr lang="en-US" dirty="0"/>
          </a:p>
          <a:p>
            <a:pPr marL="0" lvl="1" indent="0">
              <a:buNone/>
            </a:pPr>
            <a:endParaRPr lang="en-US" dirty="0"/>
          </a:p>
        </p:txBody>
      </p:sp>
    </p:spTree>
    <p:extLst>
      <p:ext uri="{BB962C8B-B14F-4D97-AF65-F5344CB8AC3E}">
        <p14:creationId xmlns:p14="http://schemas.microsoft.com/office/powerpoint/2010/main" val="16402585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Pipe slice</a:t>
            </a:r>
          </a:p>
          <a:p>
            <a:pPr marL="0" lvl="1" indent="0">
              <a:buNone/>
            </a:pPr>
            <a:r>
              <a:rPr lang="en-US" dirty="0"/>
              <a:t>This is an automatically adjusted tool that is able to cut a single size of copper pipe. This means that a plumber would need an individual cutter for 15mm, 22mm and 28mm copper pipe.</a:t>
            </a:r>
          </a:p>
          <a:p>
            <a:pPr marL="0" lvl="1" indent="0">
              <a:buNone/>
            </a:pPr>
            <a:endParaRPr lang="en-US" dirty="0"/>
          </a:p>
          <a:p>
            <a:pPr marL="0" lvl="1" indent="0">
              <a:buNone/>
            </a:pPr>
            <a:endParaRPr lang="en-US" dirty="0"/>
          </a:p>
          <a:p>
            <a:pPr marL="0" lvl="1" indent="0">
              <a:buNone/>
            </a:pPr>
            <a:endParaRPr lang="en-US" dirty="0"/>
          </a:p>
        </p:txBody>
      </p:sp>
      <p:pic>
        <p:nvPicPr>
          <p:cNvPr id="4" name="Picture 6" descr="Pipe%20sl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31640" y="2924944"/>
            <a:ext cx="2232025" cy="20558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285885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endParaRPr lang="en-US" dirty="0"/>
          </a:p>
          <a:p>
            <a:pPr marL="0" lvl="1" indent="0">
              <a:buNone/>
            </a:pPr>
            <a:endParaRPr lang="en-US" dirty="0"/>
          </a:p>
          <a:p>
            <a:pPr marL="0" lvl="1" indent="0">
              <a:buNone/>
            </a:pPr>
            <a:endParaRPr lang="en-US" dirty="0"/>
          </a:p>
        </p:txBody>
      </p:sp>
      <p:pic>
        <p:nvPicPr>
          <p:cNvPr id="5" name="Picture 6" descr="Pipe%20slic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16238" y="2760663"/>
            <a:ext cx="2663825" cy="24542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cxnSp>
        <p:nvCxnSpPr>
          <p:cNvPr id="6" name="Straight Connector 5"/>
          <p:cNvCxnSpPr>
            <a:cxnSpLocks noChangeShapeType="1"/>
          </p:cNvCxnSpPr>
          <p:nvPr/>
        </p:nvCxnSpPr>
        <p:spPr bwMode="auto">
          <a:xfrm flipV="1">
            <a:off x="4356100" y="3284538"/>
            <a:ext cx="2592388" cy="504825"/>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7" name="Straight Connector 6"/>
          <p:cNvCxnSpPr>
            <a:cxnSpLocks noChangeShapeType="1"/>
          </p:cNvCxnSpPr>
          <p:nvPr/>
        </p:nvCxnSpPr>
        <p:spPr bwMode="auto">
          <a:xfrm>
            <a:off x="4140200" y="4292600"/>
            <a:ext cx="0" cy="1512888"/>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8" name="Straight Connector 7"/>
          <p:cNvCxnSpPr>
            <a:cxnSpLocks noChangeShapeType="1"/>
          </p:cNvCxnSpPr>
          <p:nvPr/>
        </p:nvCxnSpPr>
        <p:spPr bwMode="auto">
          <a:xfrm>
            <a:off x="2916238" y="2420938"/>
            <a:ext cx="792162" cy="1116012"/>
          </a:xfrm>
          <a:prstGeom prst="line">
            <a:avLst/>
          </a:prstGeom>
          <a:noFill/>
          <a:ln w="25400">
            <a:solidFill>
              <a:srgbClr val="CC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9" name="Straight Connector 8"/>
          <p:cNvCxnSpPr>
            <a:cxnSpLocks noChangeShapeType="1"/>
          </p:cNvCxnSpPr>
          <p:nvPr/>
        </p:nvCxnSpPr>
        <p:spPr bwMode="auto">
          <a:xfrm flipH="1">
            <a:off x="2268538" y="3987800"/>
            <a:ext cx="1042987" cy="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cxnSp>
        <p:nvCxnSpPr>
          <p:cNvPr id="10" name="Straight Connector 9"/>
          <p:cNvCxnSpPr>
            <a:cxnSpLocks noChangeShapeType="1"/>
          </p:cNvCxnSpPr>
          <p:nvPr/>
        </p:nvCxnSpPr>
        <p:spPr bwMode="auto">
          <a:xfrm flipV="1">
            <a:off x="4572000" y="2420938"/>
            <a:ext cx="360363" cy="863600"/>
          </a:xfrm>
          <a:prstGeom prst="line">
            <a:avLst/>
          </a:prstGeom>
          <a:noFill/>
          <a:ln w="25400">
            <a:solidFill>
              <a:srgbClr val="C00000"/>
            </a:solidFill>
            <a:round/>
            <a:headEnd/>
            <a:tailEnd/>
          </a:ln>
          <a:effectLst>
            <a:outerShdw blurRad="63500" dist="20000" dir="5400000" rotWithShape="0">
              <a:srgbClr val="000000">
                <a:alpha val="37999"/>
              </a:srgbClr>
            </a:outerShdw>
          </a:effectLst>
          <a:extLst>
            <a:ext uri="{909E8E84-426E-40dd-AFC4-6F175D3DCCD1}">
              <a14:hiddenFill xmlns:a14="http://schemas.microsoft.com/office/drawing/2010/main" xmlns="">
                <a:noFill/>
              </a14:hiddenFill>
            </a:ext>
          </a:extLst>
        </p:spPr>
      </p:cxnSp>
      <p:sp>
        <p:nvSpPr>
          <p:cNvPr id="11" name="TextBox 17"/>
          <p:cNvSpPr txBox="1">
            <a:spLocks noChangeArrowheads="1"/>
          </p:cNvSpPr>
          <p:nvPr/>
        </p:nvSpPr>
        <p:spPr bwMode="auto">
          <a:xfrm>
            <a:off x="6948264" y="2946430"/>
            <a:ext cx="1511300"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Cutting disc</a:t>
            </a:r>
          </a:p>
        </p:txBody>
      </p:sp>
      <p:sp>
        <p:nvSpPr>
          <p:cNvPr id="12" name="TextBox 18"/>
          <p:cNvSpPr txBox="1">
            <a:spLocks noChangeArrowheads="1"/>
          </p:cNvSpPr>
          <p:nvPr/>
        </p:nvSpPr>
        <p:spPr bwMode="auto">
          <a:xfrm>
            <a:off x="4859312" y="2010326"/>
            <a:ext cx="15128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Grip</a:t>
            </a:r>
          </a:p>
        </p:txBody>
      </p:sp>
      <p:sp>
        <p:nvSpPr>
          <p:cNvPr id="13" name="TextBox 19"/>
          <p:cNvSpPr txBox="1">
            <a:spLocks noChangeArrowheads="1"/>
          </p:cNvSpPr>
          <p:nvPr/>
        </p:nvSpPr>
        <p:spPr bwMode="auto">
          <a:xfrm>
            <a:off x="2267024" y="2010326"/>
            <a:ext cx="1512888"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Body</a:t>
            </a:r>
          </a:p>
        </p:txBody>
      </p:sp>
      <p:sp>
        <p:nvSpPr>
          <p:cNvPr id="14" name="TextBox 20"/>
          <p:cNvSpPr txBox="1">
            <a:spLocks noChangeArrowheads="1"/>
          </p:cNvSpPr>
          <p:nvPr/>
        </p:nvSpPr>
        <p:spPr bwMode="auto">
          <a:xfrm>
            <a:off x="898872" y="3780328"/>
            <a:ext cx="1512888" cy="58477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dirty="0"/>
              <a:t>Direction of rotation</a:t>
            </a:r>
          </a:p>
        </p:txBody>
      </p:sp>
      <p:sp>
        <p:nvSpPr>
          <p:cNvPr id="15" name="TextBox 21"/>
          <p:cNvSpPr txBox="1">
            <a:spLocks noChangeArrowheads="1"/>
          </p:cNvSpPr>
          <p:nvPr/>
        </p:nvSpPr>
        <p:spPr bwMode="auto">
          <a:xfrm>
            <a:off x="3707904" y="5805264"/>
            <a:ext cx="1512887" cy="338554"/>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spAutoFit/>
          </a:bodyPr>
          <a:lstStyle>
            <a:lvl1pPr eaLnBrk="0" hangingPunct="0">
              <a:defRPr sz="2000">
                <a:solidFill>
                  <a:schemeClr val="tx1"/>
                </a:solidFill>
                <a:latin typeface="Arial" charset="0"/>
                <a:ea typeface="ＭＳ Ｐゴシック" charset="0"/>
                <a:cs typeface="ＭＳ Ｐゴシック" charset="0"/>
              </a:defRPr>
            </a:lvl1pPr>
            <a:lvl2pPr marL="742950" indent="-285750" eaLnBrk="0" hangingPunct="0">
              <a:defRPr sz="2000">
                <a:solidFill>
                  <a:schemeClr val="tx1"/>
                </a:solidFill>
                <a:latin typeface="Arial" charset="0"/>
                <a:ea typeface="ＭＳ Ｐゴシック" charset="0"/>
              </a:defRPr>
            </a:lvl2pPr>
            <a:lvl3pPr marL="1143000" indent="-228600" eaLnBrk="0" hangingPunct="0">
              <a:defRPr sz="2000">
                <a:solidFill>
                  <a:schemeClr val="tx1"/>
                </a:solidFill>
                <a:latin typeface="Arial" charset="0"/>
                <a:ea typeface="ＭＳ Ｐゴシック" charset="0"/>
              </a:defRPr>
            </a:lvl3pPr>
            <a:lvl4pPr marL="1600200" indent="-228600" eaLnBrk="0" hangingPunct="0">
              <a:defRPr sz="2000">
                <a:solidFill>
                  <a:schemeClr val="tx1"/>
                </a:solidFill>
                <a:latin typeface="Arial" charset="0"/>
                <a:ea typeface="ＭＳ Ｐゴシック" charset="0"/>
              </a:defRPr>
            </a:lvl4pPr>
            <a:lvl5pPr marL="2057400" indent="-228600" eaLnBrk="0" hangingPunct="0">
              <a:defRPr sz="2000">
                <a:solidFill>
                  <a:schemeClr val="tx1"/>
                </a:solidFill>
                <a:latin typeface="Arial" charset="0"/>
                <a:ea typeface="ＭＳ Ｐゴシック" charset="0"/>
              </a:defRPr>
            </a:lvl5pPr>
            <a:lvl6pPr marL="2514600" indent="-228600" eaLnBrk="0" fontAlgn="base" hangingPunct="0">
              <a:spcBef>
                <a:spcPct val="0"/>
              </a:spcBef>
              <a:spcAft>
                <a:spcPct val="0"/>
              </a:spcAft>
              <a:defRPr sz="2000">
                <a:solidFill>
                  <a:schemeClr val="tx1"/>
                </a:solidFill>
                <a:latin typeface="Arial" charset="0"/>
                <a:ea typeface="ＭＳ Ｐゴシック" charset="0"/>
              </a:defRPr>
            </a:lvl6pPr>
            <a:lvl7pPr marL="2971800" indent="-228600" eaLnBrk="0" fontAlgn="base" hangingPunct="0">
              <a:spcBef>
                <a:spcPct val="0"/>
              </a:spcBef>
              <a:spcAft>
                <a:spcPct val="0"/>
              </a:spcAft>
              <a:defRPr sz="2000">
                <a:solidFill>
                  <a:schemeClr val="tx1"/>
                </a:solidFill>
                <a:latin typeface="Arial" charset="0"/>
                <a:ea typeface="ＭＳ Ｐゴシック" charset="0"/>
              </a:defRPr>
            </a:lvl7pPr>
            <a:lvl8pPr marL="3429000" indent="-228600" eaLnBrk="0" fontAlgn="base" hangingPunct="0">
              <a:spcBef>
                <a:spcPct val="0"/>
              </a:spcBef>
              <a:spcAft>
                <a:spcPct val="0"/>
              </a:spcAft>
              <a:defRPr sz="2000">
                <a:solidFill>
                  <a:schemeClr val="tx1"/>
                </a:solidFill>
                <a:latin typeface="Arial" charset="0"/>
                <a:ea typeface="ＭＳ Ｐゴシック" charset="0"/>
              </a:defRPr>
            </a:lvl8pPr>
            <a:lvl9pPr marL="3886200" indent="-228600" eaLnBrk="0" fontAlgn="base" hangingPunct="0">
              <a:spcBef>
                <a:spcPct val="0"/>
              </a:spcBef>
              <a:spcAft>
                <a:spcPct val="0"/>
              </a:spcAft>
              <a:defRPr sz="2000">
                <a:solidFill>
                  <a:schemeClr val="tx1"/>
                </a:solidFill>
                <a:latin typeface="Arial" charset="0"/>
                <a:ea typeface="ＭＳ Ｐゴシック" charset="0"/>
              </a:defRPr>
            </a:lvl9pPr>
          </a:lstStyle>
          <a:p>
            <a:pPr eaLnBrk="1" hangingPunct="1"/>
            <a:r>
              <a:rPr lang="en-GB" sz="1600"/>
              <a:t>Rollers</a:t>
            </a:r>
          </a:p>
        </p:txBody>
      </p:sp>
    </p:spTree>
    <p:extLst>
      <p:ext uri="{BB962C8B-B14F-4D97-AF65-F5344CB8AC3E}">
        <p14:creationId xmlns:p14="http://schemas.microsoft.com/office/powerpoint/2010/main" val="2908990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Pipe slice</a:t>
            </a:r>
          </a:p>
          <a:p>
            <a:pPr marL="0" lvl="1" indent="0">
              <a:buNone/>
            </a:pPr>
            <a:r>
              <a:rPr lang="en-US" dirty="0"/>
              <a:t>The copper pipe is twisted into the jaw of the tool onto the rollers. The cutting disc is spring-loaded, and the tension between the rollers and the disc holds the cutter in position.</a:t>
            </a:r>
          </a:p>
          <a:p>
            <a:pPr marL="0" lvl="1" indent="0">
              <a:buNone/>
            </a:pPr>
            <a:r>
              <a:rPr lang="en-US" dirty="0"/>
              <a:t>The tool is rotated in the direction of the arrow, which tensions the disc and allows it to start cutting. As the rotation continues the disc breaks through the copper pipe wall.</a:t>
            </a:r>
          </a:p>
          <a:p>
            <a:pPr marL="0" lvl="1" indent="0">
              <a:buNone/>
            </a:pPr>
            <a:r>
              <a:rPr lang="en-US" dirty="0"/>
              <a:t>The cutting disc will need to be replaced after a while. This is done by loosening the screws holding the body together.</a:t>
            </a:r>
          </a:p>
          <a:p>
            <a:pPr marL="0" lvl="1" indent="0">
              <a:buNone/>
            </a:pPr>
            <a:r>
              <a:rPr lang="en-US" dirty="0"/>
              <a:t>The rollers and cutting disc will require regular lubrication and cleaning to allow the free movement.</a:t>
            </a:r>
          </a:p>
          <a:p>
            <a:pPr marL="0" lvl="1" indent="0">
              <a:buNone/>
            </a:pPr>
            <a:endParaRPr lang="en-US" dirty="0"/>
          </a:p>
          <a:p>
            <a:pPr marL="0" lvl="1" indent="0">
              <a:buNone/>
            </a:pPr>
            <a:endParaRPr lang="en-US" dirty="0"/>
          </a:p>
          <a:p>
            <a:pPr marL="0" lvl="1" indent="0">
              <a:buNone/>
            </a:pPr>
            <a:endParaRPr lang="en-US" dirty="0"/>
          </a:p>
        </p:txBody>
      </p:sp>
      <p:sp>
        <p:nvSpPr>
          <p:cNvPr id="3" name="TextBox 2"/>
          <p:cNvSpPr txBox="1"/>
          <p:nvPr/>
        </p:nvSpPr>
        <p:spPr>
          <a:xfrm>
            <a:off x="841375" y="1555750"/>
            <a:ext cx="184666" cy="400110"/>
          </a:xfrm>
          <a:prstGeom prst="rect">
            <a:avLst/>
          </a:prstGeom>
          <a:noFill/>
        </p:spPr>
        <p:txBody>
          <a:bodyPr wrap="none" rtlCol="0">
            <a:spAutoFit/>
          </a:bodyPr>
          <a:lstStyle/>
          <a:p>
            <a:endParaRPr lang="en-US" dirty="0"/>
          </a:p>
        </p:txBody>
      </p:sp>
    </p:spTree>
    <p:extLst>
      <p:ext uri="{BB962C8B-B14F-4D97-AF65-F5344CB8AC3E}">
        <p14:creationId xmlns:p14="http://schemas.microsoft.com/office/powerpoint/2010/main" val="16176040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p:txBody>
          <a:bodyPr/>
          <a:lstStyle/>
          <a:p>
            <a:r>
              <a:rPr lang="en-GB" dirty="0">
                <a:ea typeface="ＭＳ Ｐゴシック" pitchFamily="-105" charset="-128"/>
                <a:cs typeface="ＭＳ Ｐゴシック" pitchFamily="-105" charset="-128"/>
              </a:rPr>
              <a:t>Hand tools</a:t>
            </a:r>
            <a:endParaRPr lang="en-US" dirty="0">
              <a:ea typeface="ＭＳ Ｐゴシック" pitchFamily="-105" charset="-128"/>
              <a:cs typeface="ＭＳ Ｐゴシック" pitchFamily="-105" charset="-128"/>
            </a:endParaRPr>
          </a:p>
        </p:txBody>
      </p:sp>
      <p:sp>
        <p:nvSpPr>
          <p:cNvPr id="3075" name="Content Placeholder 2"/>
          <p:cNvSpPr>
            <a:spLocks noGrp="1"/>
          </p:cNvSpPr>
          <p:nvPr>
            <p:ph sz="quarter" idx="10"/>
          </p:nvPr>
        </p:nvSpPr>
        <p:spPr>
          <a:xfrm>
            <a:off x="457200" y="1371600"/>
            <a:ext cx="8229600" cy="4793704"/>
          </a:xfrm>
        </p:spPr>
        <p:txBody>
          <a:bodyPr/>
          <a:lstStyle/>
          <a:p>
            <a:pPr marL="0" lvl="1" indent="0">
              <a:buNone/>
            </a:pPr>
            <a:r>
              <a:rPr lang="en-US" b="1" dirty="0"/>
              <a:t>Scissor bender</a:t>
            </a:r>
          </a:p>
          <a:p>
            <a:pPr marL="0" lvl="1" indent="0">
              <a:buNone/>
            </a:pPr>
            <a:r>
              <a:rPr lang="en-US" dirty="0"/>
              <a:t>This is one of the main tools a plumber will use. It allows the shaping of 15mm and 22mm copper pipe and features two handles, two formers, two slips, one roller and a stop.</a:t>
            </a:r>
          </a:p>
          <a:p>
            <a:pPr marL="0" lvl="1" indent="0">
              <a:buNone/>
            </a:pPr>
            <a:r>
              <a:rPr lang="en-US" dirty="0"/>
              <a:t>Used correctly it will form angles, sets, half pass-overs and full pass-overs.</a:t>
            </a:r>
          </a:p>
          <a:p>
            <a:pPr marL="0" lvl="1" indent="0">
              <a:buNone/>
            </a:pPr>
            <a:endParaRPr lang="en-US" dirty="0"/>
          </a:p>
          <a:p>
            <a:pPr marL="0" lvl="1" indent="0">
              <a:buNone/>
            </a:pPr>
            <a:endParaRPr lang="en-US" dirty="0"/>
          </a:p>
          <a:p>
            <a:pPr marL="0" lvl="1" indent="0">
              <a:buNone/>
            </a:pPr>
            <a:endParaRPr lang="en-US" dirty="0"/>
          </a:p>
        </p:txBody>
      </p:sp>
      <p:sp>
        <p:nvSpPr>
          <p:cNvPr id="3" name="TextBox 2"/>
          <p:cNvSpPr txBox="1"/>
          <p:nvPr/>
        </p:nvSpPr>
        <p:spPr>
          <a:xfrm>
            <a:off x="841375" y="1555750"/>
            <a:ext cx="184666" cy="400110"/>
          </a:xfrm>
          <a:prstGeom prst="rect">
            <a:avLst/>
          </a:prstGeom>
          <a:noFill/>
        </p:spPr>
        <p:txBody>
          <a:bodyPr wrap="none" rtlCol="0">
            <a:spAutoFit/>
          </a:bodyPr>
          <a:lstStyle/>
          <a:p>
            <a:endParaRPr lang="en-US" dirty="0"/>
          </a:p>
        </p:txBody>
      </p:sp>
      <p:pic>
        <p:nvPicPr>
          <p:cNvPr id="5" name="Picture 2" descr="http://t3.gstatic.com/images?q=tbn:ANd9GcS-z7sLgYxAb53chD2eGE4Sj67_vL3yr4LD9mdS4eHcbZXQH4ej"/>
          <p:cNvPicPr>
            <a:picLocks noChangeAspect="1" noChangeArrowheads="1"/>
          </p:cNvPicPr>
          <p:nvPr/>
        </p:nvPicPr>
        <p:blipFill>
          <a:blip r:embed="rId2">
            <a:extLst>
              <a:ext uri="{28A0092B-C50C-407E-A947-70E740481C1C}">
                <a14:useLocalDpi xmlns:a14="http://schemas.microsoft.com/office/drawing/2010/main" val="0"/>
              </a:ext>
            </a:extLst>
          </a:blip>
          <a:srcRect l="13333" r="16666"/>
          <a:stretch>
            <a:fillRect/>
          </a:stretch>
        </p:blipFill>
        <p:spPr bwMode="auto">
          <a:xfrm>
            <a:off x="4067944" y="3501008"/>
            <a:ext cx="1651000" cy="235743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Tree>
    <p:extLst>
      <p:ext uri="{BB962C8B-B14F-4D97-AF65-F5344CB8AC3E}">
        <p14:creationId xmlns:p14="http://schemas.microsoft.com/office/powerpoint/2010/main" val="385163421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Lst>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1309</TotalTime>
  <Words>1228</Words>
  <Application>Microsoft Macintosh PowerPoint</Application>
  <PresentationFormat>On-screen Show (4:3)</PresentationFormat>
  <Paragraphs>130</Paragraphs>
  <Slides>25</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25</vt:i4>
      </vt:variant>
    </vt:vector>
  </HeadingPairs>
  <TitlesOfParts>
    <vt:vector size="29" baseType="lpstr">
      <vt:lpstr>Arial</vt:lpstr>
      <vt:lpstr>Lucida Grande</vt:lpstr>
      <vt:lpstr>Times New Roman</vt:lpstr>
      <vt:lpstr>Default Design</vt:lpstr>
      <vt:lpstr>PowerPoint Presentation</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lpstr>Hand tools</vt:lpstr>
    </vt:vector>
  </TitlesOfParts>
  <Company>City &amp; Guilds</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janicec</dc:creator>
  <cp:lastModifiedBy>Stephen Johnston</cp:lastModifiedBy>
  <cp:revision>172</cp:revision>
  <dcterms:created xsi:type="dcterms:W3CDTF">2013-05-28T00:38:54Z</dcterms:created>
  <dcterms:modified xsi:type="dcterms:W3CDTF">2020-05-27T15:27:21Z</dcterms:modified>
</cp:coreProperties>
</file>