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7"/>
  </p:notesMasterIdLst>
  <p:handoutMasterIdLst>
    <p:handoutMasterId r:id="rId28"/>
  </p:handoutMasterIdLst>
  <p:sldIdLst>
    <p:sldId id="256" r:id="rId2"/>
    <p:sldId id="328" r:id="rId3"/>
    <p:sldId id="329" r:id="rId4"/>
    <p:sldId id="330" r:id="rId5"/>
    <p:sldId id="331" r:id="rId6"/>
    <p:sldId id="332" r:id="rId7"/>
    <p:sldId id="333" r:id="rId8"/>
    <p:sldId id="334" r:id="rId9"/>
    <p:sldId id="335" r:id="rId10"/>
    <p:sldId id="336" r:id="rId11"/>
    <p:sldId id="337" r:id="rId12"/>
    <p:sldId id="338" r:id="rId13"/>
    <p:sldId id="339" r:id="rId14"/>
    <p:sldId id="340" r:id="rId15"/>
    <p:sldId id="341" r:id="rId16"/>
    <p:sldId id="342" r:id="rId17"/>
    <p:sldId id="343" r:id="rId18"/>
    <p:sldId id="344" r:id="rId19"/>
    <p:sldId id="345" r:id="rId20"/>
    <p:sldId id="346" r:id="rId21"/>
    <p:sldId id="347" r:id="rId22"/>
    <p:sldId id="348" r:id="rId23"/>
    <p:sldId id="349" r:id="rId24"/>
    <p:sldId id="350" r:id="rId25"/>
    <p:sldId id="351"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11"/>
    <p:restoredTop sz="94694"/>
  </p:normalViewPr>
  <p:slideViewPr>
    <p:cSldViewPr showGuides="1">
      <p:cViewPr varScale="1">
        <p:scale>
          <a:sx n="129" d="100"/>
          <a:sy n="129" d="100"/>
        </p:scale>
        <p:origin x="170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5/27/20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Box 10"/>
          <p:cNvSpPr txBox="1">
            <a:spLocks noChangeArrowheads="1"/>
          </p:cNvSpPr>
          <p:nvPr userDrawn="1"/>
        </p:nvSpPr>
        <p:spPr bwMode="white">
          <a:xfrm>
            <a:off x="0" y="234106"/>
            <a:ext cx="7010400" cy="457200"/>
          </a:xfrm>
          <a:prstGeom prst="rect">
            <a:avLst/>
          </a:prstGeom>
          <a:solidFill>
            <a:srgbClr val="E30613"/>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81E05"/>
                </a:solidFill>
                <a:cs typeface="Arial" charset="0"/>
              </a:rPr>
              <a:t> </a:t>
            </a:r>
          </a:p>
        </p:txBody>
      </p:sp>
      <p:sp>
        <p:nvSpPr>
          <p:cNvPr id="1029" name="Rectangle 14"/>
          <p:cNvSpPr>
            <a:spLocks noChangeArrowheads="1"/>
          </p:cNvSpPr>
          <p:nvPr userDrawn="1"/>
        </p:nvSpPr>
        <p:spPr bwMode="auto">
          <a:xfrm>
            <a:off x="457200" y="308718"/>
            <a:ext cx="6092587" cy="307975"/>
          </a:xfrm>
          <a:prstGeom prst="rect">
            <a:avLst/>
          </a:prstGeom>
          <a:noFill/>
          <a:ln w="9525">
            <a:noFill/>
            <a:miter lim="800000"/>
            <a:headEnd/>
            <a:tailEnd/>
          </a:ln>
        </p:spPr>
        <p:txBody>
          <a:bodyPr wrap="square">
            <a:prstTxWarp prst="textNoShape">
              <a:avLst/>
            </a:prstTxWarp>
            <a:spAutoFit/>
          </a:bodyPr>
          <a:lstStyle/>
          <a:p>
            <a:r>
              <a:rPr lang="en-GB" sz="1400" dirty="0">
                <a:solidFill>
                  <a:schemeClr val="bg1"/>
                </a:solidFill>
              </a:rPr>
              <a:t>Introduction to Plumbing</a:t>
            </a:r>
            <a:endParaRPr lang="en-US" sz="1400" dirty="0">
              <a:solidFill>
                <a:schemeClr val="bg1"/>
              </a:solidFill>
            </a:endParaRPr>
          </a:p>
        </p:txBody>
      </p:sp>
      <p:sp>
        <p:nvSpPr>
          <p:cNvPr id="1030" name="Text Box 10"/>
          <p:cNvSpPr txBox="1">
            <a:spLocks noChangeArrowheads="1"/>
          </p:cNvSpPr>
          <p:nvPr userDrawn="1"/>
        </p:nvSpPr>
        <p:spPr bwMode="white">
          <a:xfrm>
            <a:off x="0" y="6324600"/>
            <a:ext cx="9144000" cy="381000"/>
          </a:xfrm>
          <a:prstGeom prst="rect">
            <a:avLst/>
          </a:prstGeom>
          <a:solidFill>
            <a:srgbClr val="D9D9D9"/>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81E05"/>
                </a:solidFill>
                <a:cs typeface="Arial" charset="0"/>
              </a:rPr>
              <a:t> </a:t>
            </a:r>
          </a:p>
        </p:txBody>
      </p:sp>
      <p:sp>
        <p:nvSpPr>
          <p:cNvPr id="1031" name="Text Box 10"/>
          <p:cNvSpPr txBox="1">
            <a:spLocks noChangeArrowheads="1"/>
          </p:cNvSpPr>
          <p:nvPr userDrawn="1"/>
        </p:nvSpPr>
        <p:spPr bwMode="white">
          <a:xfrm>
            <a:off x="0" y="6705600"/>
            <a:ext cx="9144000" cy="152400"/>
          </a:xfrm>
          <a:prstGeom prst="rect">
            <a:avLst/>
          </a:prstGeom>
          <a:solidFill>
            <a:srgbClr val="E30613"/>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81E05"/>
                </a:solidFill>
                <a:cs typeface="Arial" charset="0"/>
              </a:rPr>
              <a:t> </a:t>
            </a:r>
          </a:p>
        </p:txBody>
      </p:sp>
      <p:sp>
        <p:nvSpPr>
          <p:cNvPr id="53259" name="Text Box 11"/>
          <p:cNvSpPr txBox="1">
            <a:spLocks noChangeArrowheads="1"/>
          </p:cNvSpPr>
          <p:nvPr userDrawn="1"/>
        </p:nvSpPr>
        <p:spPr bwMode="auto">
          <a:xfrm>
            <a:off x="457200" y="64008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1100"/>
              <a:t>© 2013 City and Guilds of London Institute. All rights reserved</a:t>
            </a:r>
            <a:r>
              <a:rPr lang="en-US" sz="900"/>
              <a:t>.</a:t>
            </a:r>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
        <p:nvSpPr>
          <p:cNvPr id="12" name="Text Box 11"/>
          <p:cNvSpPr txBox="1">
            <a:spLocks noChangeArrowheads="1"/>
          </p:cNvSpPr>
          <p:nvPr userDrawn="1"/>
        </p:nvSpPr>
        <p:spPr bwMode="auto">
          <a:xfrm>
            <a:off x="7239000" y="64008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1100">
                <a:ea typeface="Arial" pitchFamily="-105" charset="0"/>
                <a:cs typeface="Arial" pitchFamily="-105" charset="0"/>
              </a:rPr>
              <a:pPr algn="r">
                <a:spcBef>
                  <a:spcPts val="600"/>
                </a:spcBef>
              </a:pPr>
              <a:t>‹#›</a:t>
            </a:fld>
            <a:r>
              <a:rPr lang="en-US" sz="1100" dirty="0">
                <a:ea typeface="Arial" pitchFamily="-105" charset="0"/>
                <a:cs typeface="Arial" pitchFamily="-105" charset="0"/>
              </a:rPr>
              <a:t> </a:t>
            </a:r>
            <a:r>
              <a:rPr lang="en-US" sz="1100">
                <a:ea typeface="Arial" pitchFamily="-105" charset="0"/>
                <a:cs typeface="Arial" pitchFamily="-105" charset="0"/>
              </a:rPr>
              <a:t>of </a:t>
            </a:r>
            <a:r>
              <a:rPr lang="en-US" sz="1100" dirty="0">
                <a:ea typeface="Arial" pitchFamily="-105" charset="0"/>
                <a:cs typeface="Arial" pitchFamily="-105" charset="0"/>
              </a:rPr>
              <a:t>2</a:t>
            </a:r>
            <a:r>
              <a:rPr lang="en-US" sz="1100">
                <a:ea typeface="Arial" pitchFamily="-105" charset="0"/>
                <a:cs typeface="Arial" pitchFamily="-105" charset="0"/>
              </a:rPr>
              <a:t>6</a:t>
            </a: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838200"/>
            <a:ext cx="8218488" cy="3825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a:t>Introduction to concreting</a:t>
            </a:r>
            <a:endParaRPr lang="en-US" dirty="0"/>
          </a:p>
        </p:txBody>
      </p:sp>
      <p:sp>
        <p:nvSpPr>
          <p:cNvPr id="1036" name="Text Placeholder 13"/>
          <p:cNvSpPr>
            <a:spLocks noGrp="1"/>
          </p:cNvSpPr>
          <p:nvPr>
            <p:ph type="body" idx="1"/>
          </p:nvPr>
        </p:nvSpPr>
        <p:spPr bwMode="auto">
          <a:xfrm>
            <a:off x="457200" y="1371600"/>
            <a:ext cx="8229600" cy="4756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Sessions aims:</a:t>
            </a:r>
          </a:p>
          <a:p>
            <a:pPr marL="0" marR="0" lvl="0" indent="0" algn="l" defTabSz="914400" rtl="0" eaLnBrk="0" fontAlgn="base" latinLnBrk="0" hangingPunct="0">
              <a:lnSpc>
                <a:spcPts val="2400"/>
              </a:lnSpc>
              <a:spcBef>
                <a:spcPts val="1000"/>
              </a:spcBef>
              <a:spcAft>
                <a:spcPts val="1000"/>
              </a:spcAft>
              <a:buClrTx/>
              <a:buSzTx/>
              <a:buFontTx/>
              <a:buNone/>
              <a:tabLst/>
              <a:defRPr/>
            </a:pPr>
            <a:r>
              <a:rPr lang="en-US" dirty="0"/>
              <a:t>This session will cover defects in concrete and will start by studying the materials used in concreting, health and safety issues and the process of concreting. </a:t>
            </a:r>
          </a:p>
          <a:p>
            <a:pPr lvl="0"/>
            <a:endParaRPr lang="en-GB" dirty="0"/>
          </a:p>
        </p:txBody>
      </p:sp>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E3061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marR="0" indent="0" algn="l" defTabSz="914400" rtl="0" eaLnBrk="0" fontAlgn="base" latinLnBrk="0" hangingPunct="0">
        <a:lnSpc>
          <a:spcPts val="2400"/>
        </a:lnSpc>
        <a:spcBef>
          <a:spcPts val="1000"/>
        </a:spcBef>
        <a:spcAft>
          <a:spcPts val="1000"/>
        </a:spcAft>
        <a:buClrTx/>
        <a:buSzTx/>
        <a:buFontTx/>
        <a:buNone/>
        <a:tabLs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E3061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E3061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215900" indent="0" algn="l" rtl="0" eaLnBrk="0" fontAlgn="base" hangingPunct="0">
        <a:lnSpc>
          <a:spcPts val="2000"/>
        </a:lnSpc>
        <a:spcBef>
          <a:spcPct val="0"/>
        </a:spcBef>
        <a:spcAft>
          <a:spcPts val="500"/>
        </a:spcAft>
        <a:buFont typeface="Arial" pitchFamily="-105" charset="0"/>
        <a:buNone/>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screwfix.com/p/jg-speedfit-pem0315w-elbow-15mm-pack-of-10/57953" TargetMode="External"/><Relationship Id="rId3" Type="http://schemas.openxmlformats.org/officeDocument/2006/relationships/image" Target="../media/image6.jpeg"/><Relationship Id="rId7" Type="http://schemas.openxmlformats.org/officeDocument/2006/relationships/image" Target="../media/image8.jpeg"/><Relationship Id="rId2" Type="http://schemas.openxmlformats.org/officeDocument/2006/relationships/hyperlink" Target="http://www.screwfix.com/p/conex-push-fit-090-90-elbow-28mm/93076" TargetMode="External"/><Relationship Id="rId1" Type="http://schemas.openxmlformats.org/officeDocument/2006/relationships/slideLayout" Target="../slideLayouts/slideLayout1.xml"/><Relationship Id="rId6" Type="http://schemas.openxmlformats.org/officeDocument/2006/relationships/hyperlink" Target="http://www.screwfix.com/p/polyplumb-elbows-15mm-pack-of-10/44741" TargetMode="External"/><Relationship Id="rId5" Type="http://schemas.openxmlformats.org/officeDocument/2006/relationships/image" Target="../media/image7.jpeg"/><Relationship Id="rId10" Type="http://schemas.openxmlformats.org/officeDocument/2006/relationships/image" Target="../media/image10.png"/><Relationship Id="rId4" Type="http://schemas.openxmlformats.org/officeDocument/2006/relationships/hyperlink" Target="http://www.screwfix.com/p/yorkshire-tectite-sprint-straight-coupling-15mm-pack-of-10/27112" TargetMode="External"/><Relationship Id="rId9"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1.xml"/><Relationship Id="rId6" Type="http://schemas.openxmlformats.org/officeDocument/2006/relationships/image" Target="../media/image15.jpeg"/><Relationship Id="rId5" Type="http://schemas.openxmlformats.org/officeDocument/2006/relationships/image" Target="../media/image14.jpeg"/><Relationship Id="rId4" Type="http://schemas.openxmlformats.org/officeDocument/2006/relationships/image" Target="../media/image13.jpeg"/></Relationships>
</file>

<file path=ppt/slides/_rels/slide1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hyperlink" Target="http://www.screwfix.com/p/floplast-flo-fit-collet-clips-red-15mm-pack-of-50/90116" TargetMode="External"/><Relationship Id="rId1" Type="http://schemas.openxmlformats.org/officeDocument/2006/relationships/slideLayout" Target="../slideLayouts/slideLayout1.xml"/><Relationship Id="rId5" Type="http://schemas.openxmlformats.org/officeDocument/2006/relationships/image" Target="../media/image17.jpeg"/><Relationship Id="rId4" Type="http://schemas.openxmlformats.org/officeDocument/2006/relationships/hyperlink" Target="http://www.google.co.uk/url?sa=i&amp;rct=j&amp;q=speedfit+release+key&amp;source=images&amp;cd=&amp;cad=rja&amp;docid=7JD_akldWXsC3M&amp;tbnid=RCBVMqUiNZqAqM:&amp;ved=0CAUQjRw&amp;url=http://www.theworkshopwarehouse.co.uk/jg-speedfit-push-fit-tube-coupling-locking-release-tools.html&amp;ei=8g78UbHHC-KW0AXBuoDIAw&amp;bvm=bv.50165853,d.ZWU&amp;psig=AFQjCNEVwvtGKAfuHcc_-aj9qP82nWqYEg&amp;ust=1375559784545737" TargetMode="External"/></Relationships>
</file>

<file path=ppt/slides/_rels/slide13.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hyperlink" Target="http://www.screwfix.com/p/jg-speedfit-plastic-pipe-insert-10mm-pack-of-50/25463" TargetMode="Externa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14.xml.rels><?xml version="1.0" encoding="UTF-8" standalone="yes"?>
<Relationships xmlns="http://schemas.openxmlformats.org/package/2006/relationships"><Relationship Id="rId3" Type="http://schemas.openxmlformats.org/officeDocument/2006/relationships/hyperlink" Target="http://www.google.co.uk/url?sa=i&amp;rct=j&amp;q=copper+olives+15mm&amp;source=images&amp;cd=&amp;cad=rja&amp;docid=HN5bMxDbOWtvXM&amp;tbnid=diQZGcIaN6-biM:&amp;ved=0CAUQjRw&amp;url=http://www.amazon.co.uk/15MM-OD-COPPER-OLIVE-compression/dp/B00AFT8XRI&amp;ei=hRT8UZCrGIa30QWc5YCgCA&amp;bvm=bv.50165853,d.ZWU&amp;psig=AFQjCNG-PjOFqlgRZfPT6PP0T4GLAeTVyw&amp;ust=1375561203785938" TargetMode="External"/><Relationship Id="rId2" Type="http://schemas.openxmlformats.org/officeDocument/2006/relationships/image" Target="../media/image20.jpeg"/><Relationship Id="rId1" Type="http://schemas.openxmlformats.org/officeDocument/2006/relationships/slideLayout" Target="../slideLayouts/slideLayout1.xml"/><Relationship Id="rId4" Type="http://schemas.openxmlformats.org/officeDocument/2006/relationships/image" Target="../media/image21.jpeg"/></Relationships>
</file>

<file path=ppt/slides/_rels/slide15.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1.xml"/><Relationship Id="rId6" Type="http://schemas.openxmlformats.org/officeDocument/2006/relationships/image" Target="../media/image26.jpeg"/><Relationship Id="rId5" Type="http://schemas.openxmlformats.org/officeDocument/2006/relationships/image" Target="../media/image25.jpeg"/><Relationship Id="rId4" Type="http://schemas.openxmlformats.org/officeDocument/2006/relationships/image" Target="../media/image2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8.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1" name="Text Box 10"/>
          <p:cNvSpPr txBox="1">
            <a:spLocks noChangeArrowheads="1"/>
          </p:cNvSpPr>
          <p:nvPr/>
        </p:nvSpPr>
        <p:spPr bwMode="white">
          <a:xfrm>
            <a:off x="533400" y="2057400"/>
            <a:ext cx="8077200" cy="1295400"/>
          </a:xfrm>
          <a:prstGeom prst="rect">
            <a:avLst/>
          </a:prstGeom>
          <a:solidFill>
            <a:srgbClr val="E30613"/>
          </a:solidFill>
          <a:ln w="9525">
            <a:noFill/>
            <a:miter lim="800000"/>
            <a:headEnd/>
            <a:tailEnd/>
          </a:ln>
        </p:spPr>
        <p:txBody>
          <a:bodyPr wrap="none">
            <a:prstTxWarp prst="textNoShape">
              <a:avLst/>
            </a:prstTxWarp>
          </a:bodyPr>
          <a:lstStyle/>
          <a:p>
            <a:r>
              <a:rPr lang="en-GB" sz="1800">
                <a:solidFill>
                  <a:srgbClr val="D81E05"/>
                </a:solidFill>
                <a:ea typeface="Arial" pitchFamily="-105" charset="0"/>
                <a:cs typeface="Arial" pitchFamily="-105" charset="0"/>
              </a:rPr>
              <a:t> </a:t>
            </a:r>
          </a:p>
        </p:txBody>
      </p:sp>
      <p:sp>
        <p:nvSpPr>
          <p:cNvPr id="2052" name="Text Box 10"/>
          <p:cNvSpPr txBox="1">
            <a:spLocks noChangeArrowheads="1"/>
          </p:cNvSpPr>
          <p:nvPr/>
        </p:nvSpPr>
        <p:spPr bwMode="white">
          <a:xfrm>
            <a:off x="533400" y="3352800"/>
            <a:ext cx="8077200" cy="228600"/>
          </a:xfrm>
          <a:prstGeom prst="rect">
            <a:avLst/>
          </a:prstGeom>
          <a:solidFill>
            <a:srgbClr val="D9D9D9"/>
          </a:solidFill>
          <a:ln w="9525">
            <a:noFill/>
            <a:miter lim="800000"/>
            <a:headEnd/>
            <a:tailEnd/>
          </a:ln>
        </p:spPr>
        <p:txBody>
          <a:bodyPr wrap="none">
            <a:prstTxWarp prst="textNoShape">
              <a:avLst/>
            </a:prstTxWarp>
          </a:bodyPr>
          <a:lstStyle/>
          <a:p>
            <a:r>
              <a:rPr lang="en-GB" sz="1800">
                <a:solidFill>
                  <a:srgbClr val="D81E05"/>
                </a:solidFill>
                <a:ea typeface="Arial" pitchFamily="-105" charset="0"/>
                <a:cs typeface="Arial" pitchFamily="-105" charset="0"/>
              </a:rPr>
              <a:t> </a:t>
            </a:r>
          </a:p>
        </p:txBody>
      </p:sp>
      <p:sp>
        <p:nvSpPr>
          <p:cNvPr id="2054" name="TextBox 9"/>
          <p:cNvSpPr txBox="1">
            <a:spLocks noChangeArrowheads="1"/>
          </p:cNvSpPr>
          <p:nvPr/>
        </p:nvSpPr>
        <p:spPr bwMode="auto">
          <a:xfrm>
            <a:off x="762000" y="2209800"/>
            <a:ext cx="7696200" cy="461665"/>
          </a:xfrm>
          <a:prstGeom prst="rect">
            <a:avLst/>
          </a:prstGeom>
          <a:noFill/>
          <a:ln w="9525">
            <a:noFill/>
            <a:miter lim="800000"/>
            <a:headEnd/>
            <a:tailEnd/>
          </a:ln>
        </p:spPr>
        <p:txBody>
          <a:bodyPr>
            <a:prstTxWarp prst="textNoShape">
              <a:avLst/>
            </a:prstTxWarp>
            <a:spAutoFit/>
          </a:bodyPr>
          <a:lstStyle/>
          <a:p>
            <a:r>
              <a:rPr lang="en-US" sz="2400" b="1" dirty="0">
                <a:solidFill>
                  <a:srgbClr val="FFFFFF"/>
                </a:solidFill>
              </a:rPr>
              <a:t>Copper pipework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Push-fit</a:t>
            </a:r>
          </a:p>
          <a:p>
            <a:pPr marL="0" lvl="1" indent="0">
              <a:buNone/>
            </a:pPr>
            <a:r>
              <a:rPr lang="en-US" dirty="0">
                <a:latin typeface="Arial" charset="0"/>
                <a:ea typeface="ＭＳ Ｐゴシック" charset="0"/>
                <a:cs typeface="Arial" charset="0"/>
              </a:rPr>
              <a:t>These components are produced by many manufacturers and come in different finishes.</a:t>
            </a:r>
            <a:endParaRPr lang="en-US" dirty="0"/>
          </a:p>
        </p:txBody>
      </p:sp>
      <p:pic>
        <p:nvPicPr>
          <p:cNvPr id="4" name="recommended_product_image_1_for_category_rr" descr="http://s7g3.scene7.com/is/image/ae235/?wid=100&amp;hei=100&amp;op_sharpen=1&amp;layer=0&amp;size=100,100&amp;layer=1&amp;size=100,100&amp;src=ae235/93076_P">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t="14999" b="14000"/>
          <a:stretch>
            <a:fillRect/>
          </a:stretch>
        </p:blipFill>
        <p:spPr bwMode="auto">
          <a:xfrm>
            <a:off x="642938" y="2636912"/>
            <a:ext cx="1571625" cy="128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recommended_product_image_2_for_category_rr" descr="http://s7g3.scene7.com/is/image/ae235/?wid=100&amp;hei=100&amp;op_sharpen=1&amp;layer=0&amp;size=100,100&amp;layer=1&amp;size=100,100&amp;src=ae235/27112_P">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l="8000" t="11000" r="8000" b="12000"/>
          <a:stretch>
            <a:fillRect/>
          </a:stretch>
        </p:blipFill>
        <p:spPr bwMode="auto">
          <a:xfrm>
            <a:off x="2928938" y="2636912"/>
            <a:ext cx="1328737" cy="11525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6" name="recommended_product_image_2_for_category_rr" descr="http://s7g3.scene7.com/is/image/ae235/?wid=100&amp;hei=100&amp;op_sharpen=1&amp;layer=0&amp;size=100,100&amp;layer=1&amp;size=100,100&amp;src=ae235/44741_P">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t="16000" b="21001"/>
          <a:stretch>
            <a:fillRect/>
          </a:stretch>
        </p:blipFill>
        <p:spPr bwMode="auto">
          <a:xfrm>
            <a:off x="4714875" y="2636912"/>
            <a:ext cx="1714500" cy="11430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recommended_product_image_1_for_category_rr" descr="http://s7g3.scene7.com/is/image/ae235/?wid=100&amp;hei=100&amp;op_sharpen=1&amp;layer=0&amp;size=100,100&amp;layer=1&amp;size=100,100&amp;src=ae235/57953_P">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l="8000" t="22000" r="7001" b="22000"/>
          <a:stretch>
            <a:fillRect/>
          </a:stretch>
        </p:blipFill>
        <p:spPr bwMode="auto">
          <a:xfrm>
            <a:off x="6715125" y="2636912"/>
            <a:ext cx="1643063" cy="12858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9"/>
          <p:cNvPicPr>
            <a:picLocks noChangeAspect="1" noChangeArrowheads="1"/>
          </p:cNvPicPr>
          <p:nvPr/>
        </p:nvPicPr>
        <p:blipFill>
          <a:blip r:embed="rId10">
            <a:extLst>
              <a:ext uri="{28A0092B-C50C-407E-A947-70E740481C1C}">
                <a14:useLocalDpi xmlns:a14="http://schemas.microsoft.com/office/drawing/2010/main" val="0"/>
              </a:ext>
            </a:extLst>
          </a:blip>
          <a:srcRect l="42477"/>
          <a:stretch>
            <a:fillRect/>
          </a:stretch>
        </p:blipFill>
        <p:spPr bwMode="auto">
          <a:xfrm>
            <a:off x="3159125" y="3978350"/>
            <a:ext cx="2476500" cy="23050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851477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Push-fit</a:t>
            </a:r>
          </a:p>
          <a:p>
            <a:pPr marL="0" lvl="1" indent="0">
              <a:buNone/>
            </a:pPr>
            <a:r>
              <a:rPr lang="tr-TR" dirty="0" err="1">
                <a:latin typeface="Arial" charset="0"/>
                <a:ea typeface="ＭＳ Ｐゴシック" charset="0"/>
                <a:cs typeface="Arial" charset="0"/>
              </a:rPr>
              <a:t>Tee</a:t>
            </a:r>
            <a:r>
              <a:rPr lang="tr-TR" dirty="0">
                <a:latin typeface="Arial" charset="0"/>
                <a:ea typeface="ＭＳ Ｐゴシック" charset="0"/>
                <a:cs typeface="Arial" charset="0"/>
              </a:rPr>
              <a:t>:				</a:t>
            </a:r>
            <a:r>
              <a:rPr lang="tr-TR" dirty="0" err="1">
                <a:latin typeface="Arial" charset="0"/>
                <a:ea typeface="ＭＳ Ｐゴシック" charset="0"/>
                <a:cs typeface="Arial" charset="0"/>
              </a:rPr>
              <a:t>Coupling</a:t>
            </a:r>
            <a:r>
              <a:rPr lang="tr-TR" dirty="0">
                <a:latin typeface="Arial" charset="0"/>
                <a:ea typeface="ＭＳ Ｐゴシック" charset="0"/>
                <a:cs typeface="Arial" charset="0"/>
              </a:rPr>
              <a:t>:</a:t>
            </a:r>
          </a:p>
          <a:p>
            <a:pPr marL="0" lvl="1" indent="0">
              <a:buNone/>
            </a:pPr>
            <a:endParaRPr lang="tr-TR" dirty="0">
              <a:latin typeface="Arial" charset="0"/>
              <a:ea typeface="ＭＳ Ｐゴシック" charset="0"/>
              <a:cs typeface="Arial" charset="0"/>
            </a:endParaRPr>
          </a:p>
          <a:p>
            <a:pPr marL="0" lvl="1" indent="0">
              <a:buNone/>
            </a:pPr>
            <a:endParaRPr lang="tr-TR" dirty="0">
              <a:latin typeface="Arial" charset="0"/>
              <a:ea typeface="ＭＳ Ｐゴシック" charset="0"/>
              <a:cs typeface="Arial" charset="0"/>
            </a:endParaRPr>
          </a:p>
          <a:p>
            <a:pPr marL="0" lvl="1" indent="0">
              <a:buNone/>
            </a:pPr>
            <a:endParaRPr lang="tr-TR" dirty="0">
              <a:latin typeface="Arial" charset="0"/>
              <a:ea typeface="ＭＳ Ｐゴシック" charset="0"/>
              <a:cs typeface="Arial" charset="0"/>
            </a:endParaRPr>
          </a:p>
          <a:p>
            <a:pPr marL="0" lvl="1" indent="0">
              <a:buNone/>
            </a:pPr>
            <a:r>
              <a:rPr lang="en-GB" dirty="0">
                <a:latin typeface="Arial" charset="0"/>
                <a:ea typeface="ＭＳ Ｐゴシック" charset="0"/>
                <a:cs typeface="Arial" charset="0"/>
              </a:rPr>
              <a:t>Elbow:				Reducer:</a:t>
            </a:r>
          </a:p>
          <a:p>
            <a:pPr marL="0" lvl="1" indent="0">
              <a:buNone/>
            </a:pPr>
            <a:endParaRPr lang="en-GB" dirty="0">
              <a:latin typeface="Arial" charset="0"/>
              <a:ea typeface="ＭＳ Ｐゴシック" charset="0"/>
              <a:cs typeface="Arial" charset="0"/>
            </a:endParaRPr>
          </a:p>
          <a:p>
            <a:pPr marL="0" lvl="1" indent="0">
              <a:buNone/>
            </a:pPr>
            <a:endParaRPr lang="en-GB" dirty="0">
              <a:latin typeface="Arial" charset="0"/>
              <a:ea typeface="ＭＳ Ｐゴシック" charset="0"/>
              <a:cs typeface="Arial" charset="0"/>
            </a:endParaRPr>
          </a:p>
          <a:p>
            <a:pPr marL="0" lvl="1" indent="0">
              <a:buNone/>
            </a:pPr>
            <a:endParaRPr lang="en-GB" dirty="0">
              <a:latin typeface="Arial" charset="0"/>
              <a:ea typeface="ＭＳ Ｐゴシック" charset="0"/>
              <a:cs typeface="Arial" charset="0"/>
            </a:endParaRPr>
          </a:p>
          <a:p>
            <a:pPr marL="0" lvl="1" indent="0">
              <a:buNone/>
            </a:pPr>
            <a:r>
              <a:rPr lang="en-GB" dirty="0">
                <a:latin typeface="Arial" charset="0"/>
                <a:ea typeface="ＭＳ Ｐゴシック" charset="0"/>
                <a:cs typeface="Arial" charset="0"/>
              </a:rPr>
              <a:t>Stop-end:</a:t>
            </a:r>
            <a:endParaRPr lang="tr-TR" dirty="0">
              <a:latin typeface="Arial" charset="0"/>
              <a:ea typeface="ＭＳ Ｐゴシック" charset="0"/>
              <a:cs typeface="Arial" charset="0"/>
            </a:endParaRPr>
          </a:p>
        </p:txBody>
      </p:sp>
      <p:pic>
        <p:nvPicPr>
          <p:cNvPr id="9" name="Picture 7" descr="JG Speedfit Tee 22mm Pack of 5">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l="3914" t="11922" r="5338" b="8006"/>
          <a:stretch>
            <a:fillRect/>
          </a:stretch>
        </p:blipFill>
        <p:spPr bwMode="auto">
          <a:xfrm>
            <a:off x="1619672" y="1844824"/>
            <a:ext cx="1487789" cy="131329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9" descr="JG Speedfit PEM0415W Straight Coupling 15mm Pack of 10">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l="8006" t="13345" r="9251" b="19928"/>
          <a:stretch>
            <a:fillRect/>
          </a:stretch>
        </p:blipFill>
        <p:spPr bwMode="auto">
          <a:xfrm>
            <a:off x="5851700" y="1772816"/>
            <a:ext cx="1600620" cy="129099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5" descr="JG Speedfit PEM0315W Elbow 15mm Pack of 10">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l="5338" t="24022" r="6583" b="22597"/>
          <a:stretch>
            <a:fillRect/>
          </a:stretch>
        </p:blipFill>
        <p:spPr bwMode="auto">
          <a:xfrm>
            <a:off x="1763688" y="3501008"/>
            <a:ext cx="1784297" cy="10810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1" descr="JG Speedfit Reducing Coupler 22mm x 15mm Pack of 5">
            <a:hlinkClick r:id="" action="ppaction://noaction"/>
          </p:cNvPr>
          <p:cNvPicPr>
            <a:picLocks noChangeAspect="1" noChangeArrowheads="1"/>
          </p:cNvPicPr>
          <p:nvPr/>
        </p:nvPicPr>
        <p:blipFill>
          <a:blip r:embed="rId5">
            <a:extLst>
              <a:ext uri="{28A0092B-C50C-407E-A947-70E740481C1C}">
                <a14:useLocalDpi xmlns:a14="http://schemas.microsoft.com/office/drawing/2010/main" val="0"/>
              </a:ext>
            </a:extLst>
          </a:blip>
          <a:srcRect l="10677" t="25267" r="17259" b="29359"/>
          <a:stretch>
            <a:fillRect/>
          </a:stretch>
        </p:blipFill>
        <p:spPr bwMode="auto">
          <a:xfrm>
            <a:off x="5868144" y="3501008"/>
            <a:ext cx="1767241" cy="11125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13" descr="JG Speedfit PSE4615W Stop End 15mm Pack of 10">
            <a:hlinkClick r:id="" action="ppaction://noaction"/>
          </p:cNvPr>
          <p:cNvPicPr>
            <a:picLocks noChangeAspect="1" noChangeArrowheads="1"/>
          </p:cNvPicPr>
          <p:nvPr/>
        </p:nvPicPr>
        <p:blipFill>
          <a:blip r:embed="rId6">
            <a:extLst>
              <a:ext uri="{28A0092B-C50C-407E-A947-70E740481C1C}">
                <a14:useLocalDpi xmlns:a14="http://schemas.microsoft.com/office/drawing/2010/main" val="0"/>
              </a:ext>
            </a:extLst>
          </a:blip>
          <a:srcRect l="8006" t="13345" r="11922" b="14590"/>
          <a:stretch>
            <a:fillRect/>
          </a:stretch>
        </p:blipFill>
        <p:spPr bwMode="auto">
          <a:xfrm>
            <a:off x="1907704" y="5085184"/>
            <a:ext cx="1260697" cy="113546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179261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Push-fit</a:t>
            </a:r>
          </a:p>
          <a:p>
            <a:pPr marL="0" lvl="1" indent="0">
              <a:buNone/>
            </a:pPr>
            <a:r>
              <a:rPr lang="en-US" dirty="0">
                <a:latin typeface="Arial" charset="0"/>
                <a:ea typeface="ＭＳ Ｐゴシック" charset="0"/>
                <a:cs typeface="Arial" charset="0"/>
              </a:rPr>
              <a:t>These fittings are classified as reusable because they can easily be removed with the use of a release key. The style of release key varies according to the manufacturer.</a:t>
            </a:r>
          </a:p>
        </p:txBody>
      </p:sp>
      <p:pic>
        <p:nvPicPr>
          <p:cNvPr id="14" name="product_image_48" descr="FloPlast Flo-Fit Collet Clips Red 15mm Pack of 5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l="10938" t="24219" r="18750" b="13281"/>
          <a:stretch>
            <a:fillRect/>
          </a:stretch>
        </p:blipFill>
        <p:spPr bwMode="auto">
          <a:xfrm>
            <a:off x="4972150" y="3212976"/>
            <a:ext cx="1423987" cy="12652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5" name="Picture 2" descr="http://www.theworkshopwarehouse.co.uk/media/catalog/product/cache/1/image/9df78eab33525d08d6e5fb8d27136e95/T/C/TC99_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979712" y="3212976"/>
            <a:ext cx="2160588" cy="170180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1465709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Push-fit</a:t>
            </a:r>
          </a:p>
          <a:p>
            <a:pPr marL="0" lvl="1" indent="0">
              <a:buNone/>
            </a:pPr>
            <a:r>
              <a:rPr lang="en-US" dirty="0">
                <a:latin typeface="Arial" charset="0"/>
                <a:ea typeface="ＭＳ Ｐゴシック" charset="0"/>
                <a:cs typeface="Arial" charset="0"/>
              </a:rPr>
              <a:t>When installing these push-fit fittings onto copper pipe there is no need for the use of a sleeve or insert as the copper pipe is rigid. If they are used on plastic pressure pipe then a sleeve is required to give the pipe added rigidity.</a:t>
            </a:r>
          </a:p>
        </p:txBody>
      </p:sp>
      <p:pic>
        <p:nvPicPr>
          <p:cNvPr id="6" name="product_image_10" descr="JG Speedfit Plastic Pipe Insert 10mm Pack of 50">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87711" y="3426091"/>
            <a:ext cx="1567434" cy="13446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2" descr="http://t1.gstatic.com/images?q=tbn:ANd9GcSzRpsAZplh4JWLqtzhKBn6LPm0JEnEKxfH8orvtmJ4TaDbb3BHWg"/>
          <p:cNvPicPr>
            <a:picLocks noChangeAspect="1" noChangeArrowheads="1"/>
          </p:cNvPicPr>
          <p:nvPr/>
        </p:nvPicPr>
        <p:blipFill>
          <a:blip r:embed="rId4">
            <a:extLst>
              <a:ext uri="{28A0092B-C50C-407E-A947-70E740481C1C}">
                <a14:useLocalDpi xmlns:a14="http://schemas.microsoft.com/office/drawing/2010/main" val="0"/>
              </a:ext>
            </a:extLst>
          </a:blip>
          <a:srcRect t="10045" b="9598"/>
          <a:stretch>
            <a:fillRect/>
          </a:stretch>
        </p:blipFill>
        <p:spPr bwMode="auto">
          <a:xfrm>
            <a:off x="4874104" y="3670534"/>
            <a:ext cx="1490599" cy="11986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2849143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Compression</a:t>
            </a:r>
          </a:p>
          <a:p>
            <a:pPr marL="0" lvl="1" indent="0">
              <a:buNone/>
            </a:pPr>
            <a:r>
              <a:rPr lang="en-US" dirty="0"/>
              <a:t>These rely on a copper or brass ‘olive’ that is compressed (tightened) in position to keep the water-tight seal. Sometimes a small amount of seal paste can be used around the olive.</a:t>
            </a:r>
          </a:p>
        </p:txBody>
      </p:sp>
      <p:pic>
        <p:nvPicPr>
          <p:cNvPr id="8" name="Picture 15" descr="Olive 15mm Pack of 100">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l="10677" t="5338" r="11922" b="9251"/>
          <a:stretch>
            <a:fillRect/>
          </a:stretch>
        </p:blipFill>
        <p:spPr bwMode="auto">
          <a:xfrm>
            <a:off x="3010874" y="3454522"/>
            <a:ext cx="1246649" cy="137765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2" descr="http://ecx.images-amazon.com/images/I/41cIY0Y6LML._SX300_.jp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16016" y="3501008"/>
            <a:ext cx="1436815" cy="128468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0242177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Compression</a:t>
            </a:r>
          </a:p>
          <a:p>
            <a:pPr marL="0" lvl="1" indent="0">
              <a:buNone/>
            </a:pPr>
            <a:r>
              <a:rPr lang="tr-TR" dirty="0" err="1"/>
              <a:t>Tee</a:t>
            </a:r>
            <a:r>
              <a:rPr lang="tr-TR" dirty="0"/>
              <a:t>:				</a:t>
            </a:r>
            <a:r>
              <a:rPr lang="tr-TR" dirty="0" err="1"/>
              <a:t>Coupling</a:t>
            </a:r>
            <a:r>
              <a:rPr lang="tr-TR" dirty="0"/>
              <a:t>:</a:t>
            </a:r>
          </a:p>
          <a:p>
            <a:pPr marL="0" lvl="1" indent="0">
              <a:buNone/>
            </a:pPr>
            <a:endParaRPr lang="tr-TR" dirty="0"/>
          </a:p>
          <a:p>
            <a:pPr marL="0" lvl="1" indent="0">
              <a:buNone/>
            </a:pPr>
            <a:endParaRPr lang="tr-TR" dirty="0"/>
          </a:p>
          <a:p>
            <a:pPr marL="0" lvl="1" indent="0">
              <a:buNone/>
            </a:pPr>
            <a:endParaRPr lang="tr-TR" dirty="0"/>
          </a:p>
          <a:p>
            <a:pPr marL="0" lvl="1" indent="0">
              <a:buNone/>
            </a:pPr>
            <a:r>
              <a:rPr lang="en-GB" dirty="0">
                <a:latin typeface="Arial" charset="0"/>
                <a:ea typeface="ＭＳ Ｐゴシック" charset="0"/>
                <a:cs typeface="Arial" charset="0"/>
              </a:rPr>
              <a:t>Elbow:				Reducer:</a:t>
            </a:r>
          </a:p>
          <a:p>
            <a:pPr marL="0" lvl="1" indent="0">
              <a:buNone/>
            </a:pPr>
            <a:endParaRPr lang="en-GB" dirty="0">
              <a:latin typeface="Arial" charset="0"/>
              <a:ea typeface="ＭＳ Ｐゴシック" charset="0"/>
              <a:cs typeface="Arial" charset="0"/>
            </a:endParaRPr>
          </a:p>
          <a:p>
            <a:pPr marL="0" lvl="1" indent="0">
              <a:buNone/>
            </a:pPr>
            <a:endParaRPr lang="en-GB" dirty="0">
              <a:latin typeface="Arial" charset="0"/>
              <a:ea typeface="ＭＳ Ｐゴシック" charset="0"/>
              <a:cs typeface="Arial" charset="0"/>
            </a:endParaRPr>
          </a:p>
          <a:p>
            <a:pPr marL="0" lvl="1" indent="0">
              <a:buNone/>
            </a:pPr>
            <a:endParaRPr lang="en-GB" dirty="0">
              <a:latin typeface="Arial" charset="0"/>
              <a:ea typeface="ＭＳ Ｐゴシック" charset="0"/>
              <a:cs typeface="Arial" charset="0"/>
            </a:endParaRPr>
          </a:p>
          <a:p>
            <a:pPr marL="0" lvl="1" indent="0">
              <a:buNone/>
            </a:pPr>
            <a:r>
              <a:rPr lang="en-GB" dirty="0">
                <a:latin typeface="Arial" charset="0"/>
                <a:ea typeface="ＭＳ Ｐゴシック" charset="0"/>
                <a:cs typeface="Arial" charset="0"/>
              </a:rPr>
              <a:t>Stop-end:</a:t>
            </a:r>
            <a:endParaRPr lang="en-US" dirty="0"/>
          </a:p>
        </p:txBody>
      </p:sp>
      <p:pic>
        <p:nvPicPr>
          <p:cNvPr id="6" name="Picture 7" descr="Equal Tee 15mm Pack of 10">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l="10677" t="8006" r="6583" b="17259"/>
          <a:stretch>
            <a:fillRect/>
          </a:stretch>
        </p:blipFill>
        <p:spPr bwMode="auto">
          <a:xfrm>
            <a:off x="1979712" y="1844824"/>
            <a:ext cx="1317232" cy="118996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9" descr="Straight Coupling 15mm Pack of 2">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l="13345" t="18683" r="11922" b="14590"/>
          <a:stretch>
            <a:fillRect/>
          </a:stretch>
        </p:blipFill>
        <p:spPr bwMode="auto">
          <a:xfrm>
            <a:off x="6228184" y="1844824"/>
            <a:ext cx="1322479" cy="11807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5" descr="Elbow 15mm Pack of 10">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l="13345" t="26691" r="6583" b="25266"/>
          <a:stretch>
            <a:fillRect/>
          </a:stretch>
        </p:blipFill>
        <p:spPr bwMode="auto">
          <a:xfrm>
            <a:off x="1763688" y="3429000"/>
            <a:ext cx="1794794" cy="107713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11" descr="Reducing Coupler Compression Fitting 15-10mm">
            <a:hlinkClick r:id="" action="ppaction://noaction"/>
          </p:cNvPr>
          <p:cNvPicPr>
            <a:picLocks noChangeAspect="1" noChangeArrowheads="1"/>
          </p:cNvPicPr>
          <p:nvPr/>
        </p:nvPicPr>
        <p:blipFill>
          <a:blip r:embed="rId5">
            <a:extLst>
              <a:ext uri="{28A0092B-C50C-407E-A947-70E740481C1C}">
                <a14:useLocalDpi xmlns:a14="http://schemas.microsoft.com/office/drawing/2010/main" val="0"/>
              </a:ext>
            </a:extLst>
          </a:blip>
          <a:srcRect l="10677" t="13345" r="11922" b="14590"/>
          <a:stretch>
            <a:fillRect/>
          </a:stretch>
        </p:blipFill>
        <p:spPr bwMode="auto">
          <a:xfrm>
            <a:off x="6228184" y="3356992"/>
            <a:ext cx="1428750" cy="133035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2" name="Picture 13" descr="Stop End 15mm Pack of 2">
            <a:hlinkClick r:id="" action="ppaction://noaction"/>
          </p:cNvPr>
          <p:cNvPicPr>
            <a:picLocks noChangeAspect="1" noChangeArrowheads="1"/>
          </p:cNvPicPr>
          <p:nvPr/>
        </p:nvPicPr>
        <p:blipFill>
          <a:blip r:embed="rId6">
            <a:extLst>
              <a:ext uri="{28A0092B-C50C-407E-A947-70E740481C1C}">
                <a14:useLocalDpi xmlns:a14="http://schemas.microsoft.com/office/drawing/2010/main" val="0"/>
              </a:ext>
            </a:extLst>
          </a:blip>
          <a:srcRect l="16014" t="13345" r="17259" b="17259"/>
          <a:stretch>
            <a:fillRect/>
          </a:stretch>
        </p:blipFill>
        <p:spPr bwMode="auto">
          <a:xfrm>
            <a:off x="1979712" y="5013176"/>
            <a:ext cx="1130930" cy="117553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2664596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Compression</a:t>
            </a:r>
          </a:p>
          <a:p>
            <a:pPr marL="0" lvl="1" indent="0">
              <a:buNone/>
            </a:pPr>
            <a:r>
              <a:rPr lang="en-US" dirty="0"/>
              <a:t>These fittings are classified as reusable because they can easily be released by the use of an adjustable spanner.</a:t>
            </a:r>
          </a:p>
          <a:p>
            <a:pPr marL="0" lvl="1" indent="0">
              <a:buNone/>
            </a:pPr>
            <a:r>
              <a:rPr lang="en-US" dirty="0"/>
              <a:t>The olive is compressed to the pipe and will need to be removed to allow the back nut to be released. A replacement olive will be required next time.</a:t>
            </a:r>
          </a:p>
        </p:txBody>
      </p:sp>
    </p:spTree>
    <p:extLst>
      <p:ext uri="{BB962C8B-B14F-4D97-AF65-F5344CB8AC3E}">
        <p14:creationId xmlns:p14="http://schemas.microsoft.com/office/powerpoint/2010/main" val="1417597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dirty="0"/>
              <a:t>A tap connector can be straight or bent, and solder, push-fit or compression as shown:</a:t>
            </a:r>
          </a:p>
          <a:p>
            <a:pPr marL="0" lvl="1" indent="0">
              <a:buNone/>
            </a:pPr>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endParaRPr lang="en-US" dirty="0"/>
          </a:p>
          <a:p>
            <a:pPr marL="0" lvl="1" indent="0">
              <a:buNone/>
            </a:pPr>
            <a:r>
              <a:rPr lang="en-US" dirty="0"/>
              <a:t>The water-tight seal is achieved with the use of a small fiber washer between the tap connector and the base of the tap or float-operated valve.</a:t>
            </a:r>
          </a:p>
        </p:txBody>
      </p:sp>
      <p:pic>
        <p:nvPicPr>
          <p:cNvPr id="8" name="Picture 2" descr="JG Speedfit PEMSTC1516-DG Straight Tap Connector Grey 15mm x ¾&quot; Pack of 5">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l="2669" t="18683" r="3914" b="19928"/>
          <a:stretch>
            <a:fillRect/>
          </a:stretch>
        </p:blipFill>
        <p:spPr bwMode="auto">
          <a:xfrm>
            <a:off x="4500563" y="2708920"/>
            <a:ext cx="1511300" cy="9937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9" name="Picture 4" descr="Yorkshire Solder Ring Straight Tap Connector YPS62 15mm x ¾&quot;">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l="5338" t="10677" r="9251" b="14590"/>
          <a:stretch>
            <a:fillRect/>
          </a:stretch>
        </p:blipFill>
        <p:spPr bwMode="auto">
          <a:xfrm>
            <a:off x="2714625" y="2758132"/>
            <a:ext cx="1214438" cy="1062038"/>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0" name="Picture 6" descr="Yorkshire Endex Bent Tap Connector N63 15mm x ½&quot;">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l="10677" t="32030" r="11922" b="27934"/>
          <a:stretch>
            <a:fillRect/>
          </a:stretch>
        </p:blipFill>
        <p:spPr bwMode="auto">
          <a:xfrm>
            <a:off x="468313" y="2740670"/>
            <a:ext cx="1795462" cy="9286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1" name="Picture 8" descr="Conex Bent Tap Connector 403 15mm x ½&quot;">
            <a:hlinkClick r:id="" action="ppaction://noaction"/>
          </p:cNvPr>
          <p:cNvPicPr>
            <a:picLocks noChangeAspect="1" noChangeArrowheads="1"/>
          </p:cNvPicPr>
          <p:nvPr/>
        </p:nvPicPr>
        <p:blipFill>
          <a:blip r:embed="rId5">
            <a:extLst>
              <a:ext uri="{28A0092B-C50C-407E-A947-70E740481C1C}">
                <a14:useLocalDpi xmlns:a14="http://schemas.microsoft.com/office/drawing/2010/main" val="0"/>
              </a:ext>
            </a:extLst>
          </a:blip>
          <a:srcRect l="8006" t="18683" r="9251" b="27936"/>
          <a:stretch>
            <a:fillRect/>
          </a:stretch>
        </p:blipFill>
        <p:spPr bwMode="auto">
          <a:xfrm>
            <a:off x="6643688" y="2758132"/>
            <a:ext cx="1500187" cy="96837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12607540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dirty="0"/>
              <a:t>The two most common sizes for domestic pipework and fitting are:</a:t>
            </a:r>
          </a:p>
          <a:p>
            <a:pPr lvl="1"/>
            <a:r>
              <a:rPr lang="en-US" dirty="0"/>
              <a:t>15mm</a:t>
            </a:r>
          </a:p>
          <a:p>
            <a:pPr lvl="1"/>
            <a:r>
              <a:rPr lang="en-US" dirty="0"/>
              <a:t>22mm</a:t>
            </a:r>
          </a:p>
          <a:p>
            <a:pPr lvl="1"/>
            <a:endParaRPr lang="en-US" dirty="0"/>
          </a:p>
          <a:p>
            <a:pPr marL="0" lvl="1" indent="0">
              <a:buNone/>
            </a:pPr>
            <a:r>
              <a:rPr lang="en-US" dirty="0"/>
              <a:t>Both sizes of pipe can be purchased in 3.0m or 6.0m lengths, either in a bundle of 10 lengths or as a single length.</a:t>
            </a:r>
          </a:p>
          <a:p>
            <a:pPr marL="0" lvl="1" indent="0">
              <a:buNone/>
            </a:pPr>
            <a:endParaRPr lang="en-US" dirty="0"/>
          </a:p>
        </p:txBody>
      </p:sp>
      <p:pic>
        <p:nvPicPr>
          <p:cNvPr id="12" name="Picture 2" descr="Copper Pipe 15mm × 3m Pack of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79712" y="4077072"/>
            <a:ext cx="1828104" cy="1828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13" name="Picture 4" descr="Copper Pipe 22mm × 3m Pack of 1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48064" y="4005064"/>
            <a:ext cx="1828104" cy="182810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473789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b="1" dirty="0"/>
              <a:t>Installation</a:t>
            </a:r>
          </a:p>
          <a:p>
            <a:pPr marL="0" lvl="1" indent="0">
              <a:buNone/>
            </a:pPr>
            <a:r>
              <a:rPr lang="en-US" dirty="0"/>
              <a:t>When copper pipe is installed in a property, it is required to be correctly supported to avoid any sagging or movement of the pipe, whether vertically or horizontally.</a:t>
            </a:r>
          </a:p>
        </p:txBody>
      </p:sp>
    </p:spTree>
    <p:extLst>
      <p:ext uri="{BB962C8B-B14F-4D97-AF65-F5344CB8AC3E}">
        <p14:creationId xmlns:p14="http://schemas.microsoft.com/office/powerpoint/2010/main" val="41426284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dirty="0"/>
              <a:t>Copper has to be shaped with pipe benders and requires a high degree of skill to shape correctly. On many occasions fitting will be required to either: </a:t>
            </a:r>
          </a:p>
          <a:p>
            <a:pPr lvl="1"/>
            <a:r>
              <a:rPr lang="en-US" dirty="0"/>
              <a:t>Join lengths of copper together</a:t>
            </a:r>
          </a:p>
          <a:p>
            <a:pPr lvl="1"/>
            <a:r>
              <a:rPr lang="en-US" dirty="0"/>
              <a:t>Change the direction of pipework</a:t>
            </a:r>
          </a:p>
          <a:p>
            <a:pPr lvl="1"/>
            <a:r>
              <a:rPr lang="en-US" dirty="0"/>
              <a:t>Add a connection</a:t>
            </a:r>
          </a:p>
          <a:p>
            <a:pPr lvl="1"/>
            <a:r>
              <a:rPr lang="en-US" dirty="0"/>
              <a:t>Connect to an outlet</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b="1" dirty="0"/>
              <a:t>Clipping distances</a:t>
            </a:r>
          </a:p>
          <a:p>
            <a:pPr marL="0" lvl="1" indent="0">
              <a:buNone/>
            </a:pPr>
            <a:r>
              <a:rPr lang="en-US" dirty="0"/>
              <a:t>Required clipping distances for copper pipe:</a:t>
            </a:r>
          </a:p>
          <a:p>
            <a:pPr marL="0" lvl="1" indent="0">
              <a:buNone/>
            </a:pPr>
            <a:endParaRPr lang="en-US" dirty="0"/>
          </a:p>
        </p:txBody>
      </p:sp>
      <p:pic>
        <p:nvPicPr>
          <p:cNvPr id="5" name="Picture 5"/>
          <p:cNvPicPr>
            <a:picLocks noChangeAspect="1" noChangeArrowheads="1"/>
          </p:cNvPicPr>
          <p:nvPr/>
        </p:nvPicPr>
        <p:blipFill>
          <a:blip r:embed="rId2">
            <a:extLst>
              <a:ext uri="{28A0092B-C50C-407E-A947-70E740481C1C}">
                <a14:useLocalDpi xmlns:a14="http://schemas.microsoft.com/office/drawing/2010/main" val="0"/>
              </a:ext>
            </a:extLst>
          </a:blip>
          <a:srcRect l="20560" t="29494" r="21266" b="23692"/>
          <a:stretch>
            <a:fillRect/>
          </a:stretch>
        </p:blipFill>
        <p:spPr bwMode="auto">
          <a:xfrm>
            <a:off x="611560" y="2348880"/>
            <a:ext cx="7569200" cy="3424238"/>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21753605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b="1" dirty="0"/>
              <a:t>Clips</a:t>
            </a:r>
          </a:p>
          <a:p>
            <a:pPr marL="0" lvl="1" indent="0">
              <a:buNone/>
            </a:pPr>
            <a:r>
              <a:rPr lang="en-US" dirty="0"/>
              <a:t>There are many different types of clip available for copper pipe and each is designed for use in specific situations. They all perform the same functions, however:</a:t>
            </a:r>
          </a:p>
          <a:p>
            <a:pPr lvl="1"/>
            <a:r>
              <a:rPr lang="en-US" dirty="0"/>
              <a:t>To prevent sagging</a:t>
            </a:r>
          </a:p>
          <a:p>
            <a:pPr lvl="1"/>
            <a:r>
              <a:rPr lang="en-US" dirty="0"/>
              <a:t>To prevent noise</a:t>
            </a:r>
          </a:p>
          <a:p>
            <a:pPr lvl="1"/>
            <a:r>
              <a:rPr lang="en-US" dirty="0"/>
              <a:t>To prevent movement and damage to the pipe and fitting</a:t>
            </a:r>
          </a:p>
          <a:p>
            <a:pPr marL="0" lvl="1" indent="0">
              <a:buNone/>
            </a:pPr>
            <a:endParaRPr lang="en-US" dirty="0"/>
          </a:p>
        </p:txBody>
      </p:sp>
    </p:spTree>
    <p:extLst>
      <p:ext uri="{BB962C8B-B14F-4D97-AF65-F5344CB8AC3E}">
        <p14:creationId xmlns:p14="http://schemas.microsoft.com/office/powerpoint/2010/main" val="9327886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4474840" cy="4361656"/>
          </a:xfrm>
        </p:spPr>
        <p:txBody>
          <a:bodyPr/>
          <a:lstStyle/>
          <a:p>
            <a:pPr marL="0" lvl="1" indent="0">
              <a:buNone/>
            </a:pPr>
            <a:r>
              <a:rPr lang="en-US" b="1" dirty="0"/>
              <a:t>Plastic interlocking pipe clip</a:t>
            </a:r>
          </a:p>
          <a:p>
            <a:pPr marL="0" lvl="1" indent="0">
              <a:buNone/>
            </a:pPr>
            <a:r>
              <a:rPr lang="en-US" dirty="0"/>
              <a:t>This allows clips of this type to be ‘locked’ side by side.</a:t>
            </a:r>
          </a:p>
          <a:p>
            <a:pPr marL="0" lvl="1" indent="0">
              <a:buNone/>
            </a:pPr>
            <a:endParaRPr lang="en-US" dirty="0"/>
          </a:p>
          <a:p>
            <a:pPr marL="0" lvl="1" indent="0">
              <a:buNone/>
            </a:pPr>
            <a:endParaRPr lang="en-US" dirty="0"/>
          </a:p>
          <a:p>
            <a:pPr marL="0" lvl="1" indent="0">
              <a:buNone/>
            </a:pPr>
            <a:r>
              <a:rPr lang="en-US" b="1" dirty="0"/>
              <a:t>Plastic single push-in pipe clip</a:t>
            </a:r>
            <a:endParaRPr lang="en-US" dirty="0"/>
          </a:p>
          <a:p>
            <a:pPr marL="0" lvl="1" indent="0">
              <a:buNone/>
            </a:pPr>
            <a:r>
              <a:rPr lang="en-US" dirty="0"/>
              <a:t>This is used independently of other clips and is available as double clip.</a:t>
            </a:r>
          </a:p>
          <a:p>
            <a:pPr marL="0" lvl="1" indent="0">
              <a:buNone/>
            </a:pPr>
            <a:endParaRPr lang="en-US" dirty="0"/>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80112" y="980728"/>
            <a:ext cx="2212005" cy="201520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4128" y="3212976"/>
            <a:ext cx="1844649" cy="184596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449287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4474840" cy="4361656"/>
          </a:xfrm>
        </p:spPr>
        <p:txBody>
          <a:bodyPr/>
          <a:lstStyle/>
          <a:p>
            <a:pPr marL="0" lvl="1" indent="0">
              <a:buNone/>
            </a:pPr>
            <a:r>
              <a:rPr lang="en-US" b="1" dirty="0"/>
              <a:t>Double plastic push-in clip with saddle clips</a:t>
            </a:r>
          </a:p>
          <a:p>
            <a:pPr marL="0" lvl="1" indent="0">
              <a:buNone/>
            </a:pPr>
            <a:r>
              <a:rPr lang="en-US" dirty="0"/>
              <a:t>This is used if two pipes run in the same direction. It is also available as a single clip.</a:t>
            </a:r>
          </a:p>
          <a:p>
            <a:pPr marL="0" lvl="1" indent="0">
              <a:buNone/>
            </a:pPr>
            <a:endParaRPr lang="en-US" dirty="0"/>
          </a:p>
          <a:p>
            <a:pPr marL="0" lvl="1" indent="0">
              <a:buNone/>
            </a:pPr>
            <a:endParaRPr lang="en-US" dirty="0"/>
          </a:p>
          <a:p>
            <a:pPr marL="0" lvl="1" indent="0">
              <a:buNone/>
            </a:pPr>
            <a:r>
              <a:rPr lang="en-US" b="1" dirty="0"/>
              <a:t>Plastic nail-on clip</a:t>
            </a:r>
          </a:p>
          <a:p>
            <a:pPr marL="0" lvl="1" indent="0">
              <a:buNone/>
            </a:pPr>
            <a:r>
              <a:rPr lang="en-US" dirty="0"/>
              <a:t>This type is less </a:t>
            </a:r>
            <a:r>
              <a:rPr lang="en-US" dirty="0" err="1"/>
              <a:t>favoured</a:t>
            </a:r>
            <a:r>
              <a:rPr lang="en-US" dirty="0"/>
              <a:t> among plumbers because it can work loose. It is sometimes used under floorboards</a:t>
            </a:r>
          </a:p>
          <a:p>
            <a:pPr marL="0" lvl="1" indent="0">
              <a:buNone/>
            </a:pPr>
            <a:endParaRPr lang="en-US" dirty="0"/>
          </a:p>
        </p:txBody>
      </p:sp>
      <p:pic>
        <p:nvPicPr>
          <p:cNvPr id="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68144" y="1052736"/>
            <a:ext cx="2320898" cy="208867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121698" y="3586510"/>
            <a:ext cx="2150341" cy="215034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729191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b="1" dirty="0"/>
              <a:t>Copper saddle clips</a:t>
            </a:r>
          </a:p>
          <a:p>
            <a:pPr marL="0" lvl="1" indent="0">
              <a:buNone/>
            </a:pPr>
            <a:r>
              <a:rPr lang="en-US" dirty="0"/>
              <a:t>When fixing copper tubes to a skirting board, the use of copper saddle clips is recommended because it helps make the tube a little less noticeable.</a:t>
            </a:r>
          </a:p>
          <a:p>
            <a:pPr marL="0" lvl="1" indent="0">
              <a:buNone/>
            </a:pPr>
            <a:endParaRPr lang="en-US" dirty="0"/>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55776" y="3140968"/>
            <a:ext cx="3686175" cy="16573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614094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4361656"/>
          </a:xfrm>
        </p:spPr>
        <p:txBody>
          <a:bodyPr/>
          <a:lstStyle/>
          <a:p>
            <a:pPr marL="0" lvl="1" indent="0">
              <a:buNone/>
            </a:pPr>
            <a:r>
              <a:rPr lang="en-US" b="1" dirty="0"/>
              <a:t>Brass school board clips</a:t>
            </a:r>
          </a:p>
          <a:p>
            <a:pPr marL="0" lvl="1" indent="0">
              <a:buNone/>
            </a:pPr>
            <a:r>
              <a:rPr lang="en-US" dirty="0"/>
              <a:t>Brass school board clips are used when installations require a more rigid fixing (for example, light commercial/industrial installations). This type of tube bracket gives more resistance to tube movement and subsequent damage.</a:t>
            </a:r>
          </a:p>
          <a:p>
            <a:pPr marL="0" lvl="1" indent="0">
              <a:buNone/>
            </a:pPr>
            <a:endParaRPr lang="en-US" dirty="0"/>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35896" y="2996952"/>
            <a:ext cx="2609850" cy="26098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2832183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b="1" dirty="0"/>
              <a:t>Types of fitting</a:t>
            </a:r>
          </a:p>
          <a:p>
            <a:pPr marL="0" lvl="1" indent="0">
              <a:buNone/>
            </a:pPr>
            <a:r>
              <a:rPr lang="en-US" dirty="0"/>
              <a:t>The types of fittings vary according to the application but common fittings are:</a:t>
            </a:r>
          </a:p>
          <a:p>
            <a:pPr lvl="1"/>
            <a:r>
              <a:rPr lang="en-US" dirty="0"/>
              <a:t>Solder</a:t>
            </a:r>
          </a:p>
          <a:p>
            <a:pPr lvl="1"/>
            <a:r>
              <a:rPr lang="en-US" dirty="0"/>
              <a:t>Push-fit</a:t>
            </a:r>
          </a:p>
          <a:p>
            <a:pPr lvl="1"/>
            <a:r>
              <a:rPr lang="en-US" dirty="0"/>
              <a:t>Compression</a:t>
            </a:r>
          </a:p>
        </p:txBody>
      </p:sp>
    </p:spTree>
    <p:extLst>
      <p:ext uri="{BB962C8B-B14F-4D97-AF65-F5344CB8AC3E}">
        <p14:creationId xmlns:p14="http://schemas.microsoft.com/office/powerpoint/2010/main" val="41670610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b="1" dirty="0"/>
              <a:t>Solder fittings</a:t>
            </a:r>
          </a:p>
          <a:p>
            <a:pPr marL="0" lvl="1" indent="0">
              <a:buNone/>
            </a:pPr>
            <a:r>
              <a:rPr lang="en-US" dirty="0"/>
              <a:t>These fittings require the copper to the cleaned, fluxed and then soldered in position. Once cooled they need cleaning to prevent corrosion. Achieving a water-tight seal is dependent on the quality of soldering.</a:t>
            </a:r>
          </a:p>
        </p:txBody>
      </p:sp>
    </p:spTree>
    <p:extLst>
      <p:ext uri="{BB962C8B-B14F-4D97-AF65-F5344CB8AC3E}">
        <p14:creationId xmlns:p14="http://schemas.microsoft.com/office/powerpoint/2010/main" val="21387474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b="1" dirty="0"/>
              <a:t>End-feed</a:t>
            </a:r>
          </a:p>
          <a:p>
            <a:pPr marL="0" lvl="1" indent="0">
              <a:buNone/>
            </a:pPr>
            <a:r>
              <a:rPr lang="en-US" dirty="0"/>
              <a:t>The first type of solder fitting we will look at is the end-feed fitting. The name comes from the fact that, when heated, this fitting requires solder to be fed in at the end. The solder flows into the fitting by capillary action and when cooled off creates the water-tight seal.</a:t>
            </a:r>
          </a:p>
        </p:txBody>
      </p:sp>
    </p:spTree>
    <p:extLst>
      <p:ext uri="{BB962C8B-B14F-4D97-AF65-F5344CB8AC3E}">
        <p14:creationId xmlns:p14="http://schemas.microsoft.com/office/powerpoint/2010/main" val="2283483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6131024" cy="2849488"/>
          </a:xfrm>
        </p:spPr>
        <p:txBody>
          <a:bodyPr/>
          <a:lstStyle/>
          <a:p>
            <a:pPr marL="0" lvl="1" indent="0">
              <a:buNone/>
            </a:pPr>
            <a:r>
              <a:rPr lang="en-US" b="1" dirty="0"/>
              <a:t>End-feed components</a:t>
            </a:r>
          </a:p>
          <a:p>
            <a:pPr marL="0" lvl="1" indent="0">
              <a:buNone/>
            </a:pPr>
            <a:r>
              <a:rPr lang="en-US" dirty="0"/>
              <a:t>Tee: These allow a connection to be made to the pipework run.</a:t>
            </a:r>
          </a:p>
          <a:p>
            <a:pPr marL="0" lvl="1" indent="0">
              <a:buNone/>
            </a:pPr>
            <a:endParaRPr lang="en-US" dirty="0"/>
          </a:p>
          <a:p>
            <a:pPr marL="0" lvl="1" indent="0">
              <a:buNone/>
            </a:pPr>
            <a:endParaRPr lang="en-US" dirty="0"/>
          </a:p>
          <a:p>
            <a:pPr marL="0" lvl="1" indent="0">
              <a:buNone/>
            </a:pPr>
            <a:r>
              <a:rPr lang="en-US" dirty="0"/>
              <a:t>Coupling: These allow two pieces of copper tube </a:t>
            </a:r>
            <a:br>
              <a:rPr lang="en-US" dirty="0"/>
            </a:br>
            <a:r>
              <a:rPr lang="en-US" dirty="0"/>
              <a:t>to be connected together.</a:t>
            </a:r>
          </a:p>
        </p:txBody>
      </p:sp>
      <p:pic>
        <p:nvPicPr>
          <p:cNvPr id="4" name="Picture 5" descr="End Feed Equal Tees 15mm Pack of 10">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9761" y="1053852"/>
            <a:ext cx="1944687" cy="194310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5" name="Picture 7" descr="End Feed Straight Coupler 15mm Pack of 20">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315" y="2708920"/>
            <a:ext cx="2016125" cy="201612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95420083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6203032" cy="4721696"/>
          </a:xfrm>
        </p:spPr>
        <p:txBody>
          <a:bodyPr/>
          <a:lstStyle/>
          <a:p>
            <a:pPr marL="0" lvl="1" indent="0">
              <a:buNone/>
            </a:pPr>
            <a:r>
              <a:rPr lang="en-US" b="1" dirty="0"/>
              <a:t>End-feed components</a:t>
            </a:r>
          </a:p>
          <a:p>
            <a:pPr marL="0" lvl="1" indent="0">
              <a:buNone/>
            </a:pPr>
            <a:r>
              <a:rPr lang="en-US" dirty="0"/>
              <a:t>Elbow: </a:t>
            </a:r>
            <a:br>
              <a:rPr lang="en-US" dirty="0"/>
            </a:br>
            <a:r>
              <a:rPr lang="en-US" dirty="0"/>
              <a:t>Named after the shape of the fitting, it allows the pipework to change direction by 90º. </a:t>
            </a:r>
          </a:p>
          <a:p>
            <a:pPr marL="0" lvl="1" indent="0">
              <a:buNone/>
            </a:pPr>
            <a:endParaRPr lang="en-US" dirty="0"/>
          </a:p>
          <a:p>
            <a:pPr marL="0" lvl="1" indent="0">
              <a:buNone/>
            </a:pPr>
            <a:r>
              <a:rPr lang="en-US" dirty="0"/>
              <a:t>Reducer:</a:t>
            </a:r>
            <a:br>
              <a:rPr lang="en-US" dirty="0"/>
            </a:br>
            <a:r>
              <a:rPr lang="en-US" dirty="0"/>
              <a:t>This allows the connection of a smaller diameter </a:t>
            </a:r>
            <a:br>
              <a:rPr lang="en-US" dirty="0"/>
            </a:br>
            <a:r>
              <a:rPr lang="en-US" dirty="0"/>
              <a:t>of pipe.</a:t>
            </a:r>
          </a:p>
          <a:p>
            <a:pPr marL="0" lvl="1" indent="0">
              <a:buNone/>
            </a:pPr>
            <a:endParaRPr lang="en-US" dirty="0"/>
          </a:p>
          <a:p>
            <a:pPr marL="0" lvl="1" indent="0">
              <a:buNone/>
            </a:pPr>
            <a:r>
              <a:rPr lang="en-US" dirty="0"/>
              <a:t>Stop end: </a:t>
            </a:r>
            <a:br>
              <a:rPr lang="en-US" dirty="0"/>
            </a:br>
            <a:r>
              <a:rPr lang="en-US" dirty="0"/>
              <a:t>This is basically a cap that can seal the end of a piece of copper pipe/</a:t>
            </a:r>
          </a:p>
          <a:p>
            <a:pPr marL="0" lvl="1" indent="0">
              <a:buNone/>
            </a:pPr>
            <a:endParaRPr lang="en-US" dirty="0"/>
          </a:p>
        </p:txBody>
      </p:sp>
      <p:pic>
        <p:nvPicPr>
          <p:cNvPr id="6" name="Picture 9" descr="Elbows 22mm Pack of 10">
            <a:hlinkClick r:id="" action="ppaction://noaction"/>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1716" y="1340768"/>
            <a:ext cx="1871662" cy="1873250"/>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7" name="Picture 11" descr="End Feed Fitting Reducers 22 x 15mm Pack of 20">
            <a:hlinkClick r:id="" action="ppaction://noaction"/>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83684" y="2704381"/>
            <a:ext cx="2236788" cy="2236787"/>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pic>
        <p:nvPicPr>
          <p:cNvPr id="8" name="Picture 13" descr="End Feed Stop Ends 22mm Pack of 20">
            <a:hlinkClick r:id="" action="ppaction://noaction"/>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48264" y="4725144"/>
            <a:ext cx="1319213" cy="131921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647873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Solder ring</a:t>
            </a:r>
          </a:p>
          <a:p>
            <a:pPr marL="0" lvl="1" indent="0">
              <a:buNone/>
            </a:pPr>
            <a:r>
              <a:rPr lang="en-US" dirty="0"/>
              <a:t>These fittings are classified as non-reusable because once they have been soldered in position they cannot be moved.</a:t>
            </a:r>
          </a:p>
          <a:p>
            <a:pPr marL="0" lvl="1" indent="0">
              <a:buNone/>
            </a:pPr>
            <a:r>
              <a:rPr lang="en-US" dirty="0"/>
              <a:t>If necessary, they can however be re-heated to release the pipe from the fitting.</a:t>
            </a:r>
          </a:p>
        </p:txBody>
      </p:sp>
    </p:spTree>
    <p:extLst>
      <p:ext uri="{BB962C8B-B14F-4D97-AF65-F5344CB8AC3E}">
        <p14:creationId xmlns:p14="http://schemas.microsoft.com/office/powerpoint/2010/main" val="23793378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Joining copper pipe</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19256" cy="2849488"/>
          </a:xfrm>
        </p:spPr>
        <p:txBody>
          <a:bodyPr/>
          <a:lstStyle/>
          <a:p>
            <a:pPr marL="0" lvl="1" indent="0">
              <a:buNone/>
            </a:pPr>
            <a:r>
              <a:rPr lang="en-US" b="1" dirty="0"/>
              <a:t>Push-fit</a:t>
            </a:r>
          </a:p>
          <a:p>
            <a:pPr marL="0" lvl="1" indent="0">
              <a:buNone/>
            </a:pPr>
            <a:r>
              <a:rPr lang="en-US" dirty="0"/>
              <a:t>These fittings require care when being installed as they rely on an internal rubber O-ring to create the water-tight seal. They are simply pushed on to the copper pipe, where the grab teeth inside the fitting keep it in place.</a:t>
            </a:r>
          </a:p>
          <a:p>
            <a:pPr marL="0" lvl="1" indent="0">
              <a:buNone/>
            </a:pPr>
            <a:r>
              <a:rPr lang="en-US" dirty="0"/>
              <a:t>A square and clean-cut end to the pipe is needed to avoid damaging the O-ring.</a:t>
            </a:r>
          </a:p>
        </p:txBody>
      </p:sp>
    </p:spTree>
    <p:extLst>
      <p:ext uri="{BB962C8B-B14F-4D97-AF65-F5344CB8AC3E}">
        <p14:creationId xmlns:p14="http://schemas.microsoft.com/office/powerpoint/2010/main" val="1938002051"/>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1378</TotalTime>
  <Words>984</Words>
  <Application>Microsoft Macintosh PowerPoint</Application>
  <PresentationFormat>On-screen Show (4:3)</PresentationFormat>
  <Paragraphs>129</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Lucida Grande</vt:lpstr>
      <vt:lpstr>Times New Roman</vt:lpstr>
      <vt:lpstr>Default Design</vt:lpstr>
      <vt:lpstr>PowerPoint Presentation</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lpstr>Joining copper pipe</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Stephen Johnston</cp:lastModifiedBy>
  <cp:revision>180</cp:revision>
  <dcterms:created xsi:type="dcterms:W3CDTF">2013-05-28T00:38:54Z</dcterms:created>
  <dcterms:modified xsi:type="dcterms:W3CDTF">2020-05-27T15:27:27Z</dcterms:modified>
</cp:coreProperties>
</file>