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2" r:id="rId3"/>
    <p:sldId id="279" r:id="rId4"/>
    <p:sldId id="281" r:id="rId5"/>
    <p:sldId id="282" r:id="rId6"/>
    <p:sldId id="263" r:id="rId7"/>
    <p:sldId id="264" r:id="rId8"/>
    <p:sldId id="265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234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C14812-7F40-4E53-8761-8A3EA73F42F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155E72-55F5-4100-9368-E2F6697D6BD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Reasons for painting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Intro into Painting &amp; Decorating</a:t>
            </a:r>
            <a:endParaRPr lang="en-GB" sz="4800" dirty="0"/>
          </a:p>
        </p:txBody>
      </p:sp>
      <p:pic>
        <p:nvPicPr>
          <p:cNvPr id="5" name="Picture 2" descr="C:\Users\dpinder\AppData\Local\Microsoft\Windows\Temporary Internet Files\Content.IE5\PYESES68\MC9003888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80928"/>
            <a:ext cx="2269457" cy="343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3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Sanitisation: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17" y="1467235"/>
            <a:ext cx="86868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800" dirty="0" smtClean="0"/>
              <a:t>Paint seals a surface and </a:t>
            </a:r>
            <a:r>
              <a:rPr lang="en-GB" sz="2800" dirty="0" smtClean="0"/>
              <a:t>prevents emissions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dirty="0" smtClean="0"/>
          </a:p>
          <a:p>
            <a:r>
              <a:rPr lang="en-GB" sz="2800" dirty="0" smtClean="0"/>
              <a:t> It provides a surface which can be maintained by cleaning</a:t>
            </a:r>
          </a:p>
          <a:p>
            <a:r>
              <a:rPr lang="en-GB" sz="2800" dirty="0" smtClean="0"/>
              <a:t> Some coatings prevent condensation, some the accumulation of mould and fungi, making them useful in places such as </a:t>
            </a:r>
            <a:r>
              <a:rPr lang="en-GB" sz="2800" dirty="0" smtClean="0"/>
              <a:t>hospitals, kitchens &amp; laboratories.</a:t>
            </a:r>
            <a:endParaRPr lang="en-GB" sz="2800" dirty="0" smtClean="0"/>
          </a:p>
          <a:p>
            <a:endParaRPr lang="en-GB" dirty="0"/>
          </a:p>
        </p:txBody>
      </p:sp>
      <p:pic>
        <p:nvPicPr>
          <p:cNvPr id="4" name="Picture 6" descr="https://encrypted-tbn0.gstatic.com/images?q=tbn:ANd9GcQFMTHlOEXP5CMHsjDuPUkXxaUsHSNaE11idYY-OQ8HQ6JfqNv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77316"/>
            <a:ext cx="1331640" cy="1597968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373216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Example: </a:t>
            </a:r>
            <a:r>
              <a:rPr lang="en-GB" sz="2400" dirty="0" smtClean="0">
                <a:solidFill>
                  <a:srgbClr val="002060"/>
                </a:solidFill>
              </a:rPr>
              <a:t>Painting the walls of hospital in a paint that can be wiped down regularly to remove germs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Any questions 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Intro into Painting &amp; Decorating</a:t>
            </a:r>
            <a:endParaRPr lang="en-GB" sz="48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0669"/>
            <a:ext cx="3021326" cy="429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395536" y="1772816"/>
            <a:ext cx="768096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The </a:t>
            </a:r>
            <a:r>
              <a:rPr lang="en-GB" sz="3200" dirty="0" smtClean="0"/>
              <a:t>reasons for applying paints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section </a:t>
            </a:r>
            <a:r>
              <a:rPr lang="en-GB" dirty="0" smtClean="0"/>
              <a:t>will cover: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2696"/>
            <a:ext cx="2764904" cy="241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61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8697" y="1700808"/>
            <a:ext cx="8892480" cy="4680520"/>
          </a:xfrm>
        </p:spPr>
        <p:txBody>
          <a:bodyPr>
            <a:noAutofit/>
          </a:bodyPr>
          <a:lstStyle/>
          <a:p>
            <a:r>
              <a:rPr lang="en-GB" sz="2800" dirty="0"/>
              <a:t>There are </a:t>
            </a:r>
            <a:r>
              <a:rPr lang="en-GB" sz="2800" b="1" i="1" u="sng" dirty="0"/>
              <a:t>four</a:t>
            </a:r>
            <a:r>
              <a:rPr lang="en-GB" sz="2800" dirty="0"/>
              <a:t> main reasons why a paint system is applied to a surface – how many can you think of </a:t>
            </a:r>
            <a:r>
              <a:rPr lang="en-GB" sz="2800" dirty="0" smtClean="0"/>
              <a:t>?</a:t>
            </a:r>
            <a:endParaRPr lang="en-GB" sz="2800" dirty="0"/>
          </a:p>
          <a:p>
            <a:endParaRPr lang="en-GB" sz="2800" dirty="0" smtClean="0"/>
          </a:p>
          <a:p>
            <a:endParaRPr lang="en-GB" sz="2800" dirty="0" smtClean="0"/>
          </a:p>
          <a:p>
            <a:pPr marL="457200" indent="-457200">
              <a:buAutoNum type="arabicPeriod"/>
            </a:pPr>
            <a:r>
              <a:rPr lang="en-GB" sz="2800" dirty="0" smtClean="0"/>
              <a:t>Research the </a:t>
            </a:r>
            <a:r>
              <a:rPr lang="en-GB" sz="2800" b="1" i="1" u="sng" dirty="0" smtClean="0"/>
              <a:t>four</a:t>
            </a:r>
            <a:r>
              <a:rPr lang="en-GB" sz="2800" dirty="0" smtClean="0"/>
              <a:t> main reasons for </a:t>
            </a:r>
            <a:r>
              <a:rPr lang="en-GB" sz="2800" dirty="0" smtClean="0"/>
              <a:t>applying paint</a:t>
            </a:r>
            <a:endParaRPr lang="en-GB" sz="2800" dirty="0" smtClean="0"/>
          </a:p>
          <a:p>
            <a:pPr marL="457200" indent="-457200">
              <a:buAutoNum type="arabicPeriod"/>
            </a:pPr>
            <a:r>
              <a:rPr lang="en-GB" sz="2800" dirty="0" smtClean="0"/>
              <a:t>Provide </a:t>
            </a:r>
            <a:r>
              <a:rPr lang="en-GB" sz="2800" dirty="0" smtClean="0"/>
              <a:t>examples of </a:t>
            </a:r>
            <a:r>
              <a:rPr lang="en-GB" sz="2800" dirty="0" smtClean="0"/>
              <a:t>each</a:t>
            </a:r>
          </a:p>
          <a:p>
            <a:pPr marL="457200" indent="-457200">
              <a:buAutoNum type="arabicPeriod"/>
            </a:pPr>
            <a:r>
              <a:rPr lang="en-GB" sz="2800" dirty="0" smtClean="0"/>
              <a:t>Manufacturers websites like </a:t>
            </a:r>
            <a:r>
              <a:rPr lang="en-GB" sz="2800" b="1" i="1" u="sng" dirty="0" smtClean="0">
                <a:solidFill>
                  <a:srgbClr val="002060"/>
                </a:solidFill>
              </a:rPr>
              <a:t>Crown Paints</a:t>
            </a:r>
            <a:r>
              <a:rPr lang="en-GB" sz="2800" b="1" i="1" dirty="0" smtClean="0">
                <a:solidFill>
                  <a:srgbClr val="CC0000"/>
                </a:solidFill>
              </a:rPr>
              <a:t> </a:t>
            </a:r>
            <a:r>
              <a:rPr lang="en-GB" sz="2800" dirty="0" smtClean="0"/>
              <a:t>or </a:t>
            </a:r>
            <a:r>
              <a:rPr lang="en-GB" sz="2800" b="1" i="1" u="sng" dirty="0" smtClean="0">
                <a:solidFill>
                  <a:srgbClr val="002060"/>
                </a:solidFill>
              </a:rPr>
              <a:t>Dulux Colour</a:t>
            </a:r>
            <a:r>
              <a:rPr lang="en-GB" sz="2800" dirty="0" smtClean="0"/>
              <a:t> may help you</a:t>
            </a:r>
            <a:endParaRPr lang="en-GB" sz="2800" dirty="0" smtClean="0"/>
          </a:p>
          <a:p>
            <a:pPr marL="457200" indent="-457200"/>
            <a:endParaRPr lang="en-GB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1"/>
            <a:ext cx="8640960" cy="191683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rgbClr val="CC0000"/>
                </a:solidFill>
              </a:rPr>
              <a:t>Research Task…..</a:t>
            </a:r>
            <a:endParaRPr lang="en-GB" dirty="0">
              <a:solidFill>
                <a:srgbClr val="CC0000"/>
              </a:solidFill>
            </a:endParaRPr>
          </a:p>
        </p:txBody>
      </p:sp>
      <p:pic>
        <p:nvPicPr>
          <p:cNvPr id="9218" name="Picture 2" descr="C:\Users\dpinder\AppData\Local\Microsoft\Windows\Temporary Internet Files\Content.IE5\P0VIAK7L\MC9004414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251" y="1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8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9983" y="3140968"/>
            <a:ext cx="8892480" cy="4680520"/>
          </a:xfrm>
        </p:spPr>
        <p:txBody>
          <a:bodyPr>
            <a:noAutofit/>
          </a:bodyPr>
          <a:lstStyle/>
          <a:p>
            <a:r>
              <a:rPr lang="en-GB" sz="2800" dirty="0"/>
              <a:t>There are </a:t>
            </a:r>
            <a:r>
              <a:rPr lang="en-GB" sz="2800" b="1" i="1" u="sng" dirty="0"/>
              <a:t>four</a:t>
            </a:r>
            <a:r>
              <a:rPr lang="en-GB" sz="2800" dirty="0"/>
              <a:t> main reasons why a paint system is applied to a surface – how many can you think of </a:t>
            </a:r>
            <a:r>
              <a:rPr lang="en-GB" sz="2800" dirty="0" smtClean="0"/>
              <a:t>?</a:t>
            </a:r>
            <a:endParaRPr lang="en-GB" sz="2800" dirty="0"/>
          </a:p>
          <a:p>
            <a:endParaRPr lang="en-GB" sz="2800" dirty="0" smtClean="0"/>
          </a:p>
          <a:p>
            <a:r>
              <a:rPr lang="en-GB" sz="2800" dirty="0" smtClean="0"/>
              <a:t>1. Record your findings on </a:t>
            </a:r>
          </a:p>
          <a:p>
            <a:r>
              <a:rPr lang="en-GB" sz="2800" dirty="0" smtClean="0"/>
              <a:t>the attached worksheet</a:t>
            </a:r>
          </a:p>
          <a:p>
            <a:endParaRPr lang="en-GB" sz="2800" dirty="0" smtClean="0"/>
          </a:p>
          <a:p>
            <a:r>
              <a:rPr lang="en-GB" sz="2800" dirty="0" smtClean="0"/>
              <a:t>2. The following slides can then be </a:t>
            </a:r>
          </a:p>
          <a:p>
            <a:r>
              <a:rPr lang="en-GB" sz="2800" dirty="0" smtClean="0"/>
              <a:t>used to reference your findings and </a:t>
            </a:r>
          </a:p>
          <a:p>
            <a:r>
              <a:rPr lang="en-GB" sz="2800" dirty="0" smtClean="0"/>
              <a:t>supplement them further, once you </a:t>
            </a:r>
          </a:p>
          <a:p>
            <a:r>
              <a:rPr lang="en-GB" sz="2800" dirty="0"/>
              <a:t>h</a:t>
            </a:r>
            <a:r>
              <a:rPr lang="en-GB" sz="2800" dirty="0" smtClean="0"/>
              <a:t>ave made an attempt</a:t>
            </a:r>
            <a:endParaRPr lang="en-GB" sz="2800" dirty="0" smtClean="0"/>
          </a:p>
          <a:p>
            <a:pPr marL="457200" indent="-457200"/>
            <a:endParaRPr lang="en-GB" sz="2800" b="1" dirty="0" smtClean="0"/>
          </a:p>
          <a:p>
            <a:pPr marL="457200" indent="-457200"/>
            <a:endParaRPr lang="en-GB" sz="2800" dirty="0" smtClean="0"/>
          </a:p>
          <a:p>
            <a:pPr marL="457200" indent="-457200"/>
            <a:endParaRPr lang="en-GB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1"/>
            <a:ext cx="8640960" cy="191683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rgbClr val="CC0000"/>
                </a:solidFill>
              </a:rPr>
              <a:t>Research Task…..</a:t>
            </a:r>
            <a:endParaRPr lang="en-GB" dirty="0">
              <a:solidFill>
                <a:srgbClr val="CC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613" t="23401" r="35825" b="8701"/>
          <a:stretch/>
        </p:blipFill>
        <p:spPr>
          <a:xfrm>
            <a:off x="6657452" y="2996952"/>
            <a:ext cx="2270796" cy="314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9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395536" y="1772816"/>
            <a:ext cx="768096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b="1" dirty="0" smtClean="0"/>
              <a:t>Check your answers</a:t>
            </a:r>
            <a:endParaRPr lang="en-GB" sz="3200" b="1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section </a:t>
            </a:r>
            <a:r>
              <a:rPr lang="en-GB" dirty="0" smtClean="0"/>
              <a:t>will cover: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2696"/>
            <a:ext cx="2764904" cy="241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29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Reasons for Painting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4162"/>
            <a:ext cx="89644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There </a:t>
            </a:r>
            <a:r>
              <a:rPr lang="en-GB" b="1" i="1" u="sng" dirty="0" smtClean="0"/>
              <a:t>four</a:t>
            </a:r>
            <a:r>
              <a:rPr lang="en-GB" dirty="0" smtClean="0"/>
              <a:t> </a:t>
            </a:r>
            <a:r>
              <a:rPr lang="en-GB" dirty="0" smtClean="0"/>
              <a:t>main reasons why a paint system is applied to a surface </a:t>
            </a:r>
            <a:r>
              <a:rPr lang="en-GB" dirty="0" smtClean="0"/>
              <a:t>are: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b="1" dirty="0" smtClean="0"/>
              <a:t>Decoration</a:t>
            </a:r>
            <a:endParaRPr lang="en-GB" dirty="0" smtClean="0"/>
          </a:p>
          <a:p>
            <a:r>
              <a:rPr lang="en-GB" b="1" dirty="0" smtClean="0"/>
              <a:t>Protection</a:t>
            </a:r>
            <a:endParaRPr lang="en-GB" dirty="0" smtClean="0"/>
          </a:p>
          <a:p>
            <a:r>
              <a:rPr lang="en-GB" b="1" dirty="0" smtClean="0"/>
              <a:t>Identification</a:t>
            </a:r>
          </a:p>
          <a:p>
            <a:r>
              <a:rPr lang="en-GB" b="1" dirty="0"/>
              <a:t>Sanitisation</a:t>
            </a:r>
            <a:endParaRPr lang="en-GB" dirty="0"/>
          </a:p>
          <a:p>
            <a:endParaRPr lang="en-GB" dirty="0" smtClean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80928"/>
            <a:ext cx="2246341" cy="295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60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443"/>
            <a:ext cx="8686800" cy="8382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Decoration: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Most building materials are covered by paint coatings to give a decorative appearance.</a:t>
            </a:r>
          </a:p>
          <a:p>
            <a:r>
              <a:rPr lang="en-GB" sz="2800" dirty="0" smtClean="0"/>
              <a:t>Bare surfaces are not pleasing on the eye unless used as a building feature</a:t>
            </a:r>
          </a:p>
          <a:p>
            <a:r>
              <a:rPr lang="en-GB" sz="2800" dirty="0" smtClean="0"/>
              <a:t>A comprehensive range of colours is available in a wide range of finishes.</a:t>
            </a:r>
          </a:p>
          <a:p>
            <a:r>
              <a:rPr lang="en-GB" sz="2800" dirty="0" smtClean="0"/>
              <a:t>Stains and varnishes enhance the look of hardwoods and </a:t>
            </a:r>
            <a:r>
              <a:rPr lang="en-GB" sz="2800" dirty="0" smtClean="0"/>
              <a:t>softwoods</a:t>
            </a:r>
            <a:endParaRPr lang="en-GB" sz="28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525" y="12923"/>
            <a:ext cx="18954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373216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Example: </a:t>
            </a:r>
            <a:r>
              <a:rPr lang="en-GB" sz="2400" dirty="0" smtClean="0">
                <a:solidFill>
                  <a:srgbClr val="002060"/>
                </a:solidFill>
              </a:rPr>
              <a:t>Painting the walls of a living room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98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Protection: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800" dirty="0" smtClean="0"/>
          </a:p>
          <a:p>
            <a:r>
              <a:rPr lang="en-GB" sz="2800" dirty="0" smtClean="0"/>
              <a:t>After </a:t>
            </a:r>
            <a:r>
              <a:rPr lang="en-GB" sz="2800" dirty="0" smtClean="0"/>
              <a:t>paints have been applied to surfaces they dry and form a barrier which seals and protects that surface. This prevents moisture penetration, natural erosion, resists wear and tear and prevents the breakdown of such surfaces</a:t>
            </a:r>
          </a:p>
          <a:p>
            <a:endParaRPr lang="en-GB" dirty="0"/>
          </a:p>
        </p:txBody>
      </p:sp>
      <p:pic>
        <p:nvPicPr>
          <p:cNvPr id="4" name="Picture 4" descr="https://encrypted-tbn0.gstatic.com/images?q=tbn:ANd9GcQWUiLiEGzRQusj0h0N4VUUM0BEUI_RMHCCuJgLwZ7nYsniaJKPx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7742" y="61900"/>
            <a:ext cx="1463858" cy="16288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373216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Example: </a:t>
            </a:r>
            <a:r>
              <a:rPr lang="en-GB" sz="2400" dirty="0" smtClean="0">
                <a:solidFill>
                  <a:srgbClr val="002060"/>
                </a:solidFill>
              </a:rPr>
              <a:t>Painting wooden windows to stop then rotting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Identification: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application of colour is limitless in its ability to identify and inform us</a:t>
            </a:r>
          </a:p>
          <a:p>
            <a:endParaRPr lang="en-GB" sz="2800" dirty="0" smtClean="0"/>
          </a:p>
          <a:p>
            <a:r>
              <a:rPr lang="en-GB" sz="2800" dirty="0" smtClean="0"/>
              <a:t>We recognise fire extinguishers by their colour, and we can give information by colour in the form of warnings – what gas or liquid is inside pipes, for example</a:t>
            </a:r>
          </a:p>
          <a:p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547" y="116632"/>
            <a:ext cx="2016224" cy="129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241925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Example: </a:t>
            </a:r>
            <a:r>
              <a:rPr lang="en-GB" sz="2400" dirty="0" smtClean="0">
                <a:solidFill>
                  <a:srgbClr val="002060"/>
                </a:solidFill>
              </a:rPr>
              <a:t>Painting a fire exit door in green 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1494</TotalTime>
  <Words>392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Franklin Gothic Book</vt:lpstr>
      <vt:lpstr>Franklin Gothic Medium</vt:lpstr>
      <vt:lpstr>Wingdings 2</vt:lpstr>
      <vt:lpstr>Trek</vt:lpstr>
      <vt:lpstr>Reasons for painting </vt:lpstr>
      <vt:lpstr>This section will cover:</vt:lpstr>
      <vt:lpstr> Research Task…..</vt:lpstr>
      <vt:lpstr> Research Task…..</vt:lpstr>
      <vt:lpstr>This section will cover:</vt:lpstr>
      <vt:lpstr>Reasons for Painting :</vt:lpstr>
      <vt:lpstr>Decoration:</vt:lpstr>
      <vt:lpstr>Protection:</vt:lpstr>
      <vt:lpstr>Identification:</vt:lpstr>
      <vt:lpstr>Sanitisation:</vt:lpstr>
      <vt:lpstr>Any questions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P&amp;D</dc:title>
  <dc:creator>Daniel Pinder</dc:creator>
  <cp:lastModifiedBy>Daniel Pinder</cp:lastModifiedBy>
  <cp:revision>14</cp:revision>
  <dcterms:created xsi:type="dcterms:W3CDTF">2015-06-12T14:15:54Z</dcterms:created>
  <dcterms:modified xsi:type="dcterms:W3CDTF">2020-06-04T08:57:08Z</dcterms:modified>
</cp:coreProperties>
</file>